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17D4D56-2177-4144-9426-038DF1D4B140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839880" y="1637280"/>
            <a:ext cx="5157360" cy="91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1B64691-42E1-471A-B26C-3923CC1E80C1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C9F12FF-EDBA-4ECA-8A10-7BCE788B8102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2516760" cy="82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3483000" y="1681200"/>
            <a:ext cx="2516760" cy="82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5942937-2BFD-45B2-A69A-936A196499E4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2AB7B71-6590-438B-A341-89C06B66EBA1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8398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2099F89-99BC-4847-BA41-3D142481C0CE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3483000" y="1681200"/>
            <a:ext cx="2516760" cy="82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839880" y="211176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E4A0FA7-77C0-4E92-87A1-BFF0B8B044F0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2516760" cy="82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6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3483000" y="168120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3483000" y="211176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38B0F09-14D0-4BD3-9971-258427D22E99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3483000" y="168120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839880" y="2111760"/>
            <a:ext cx="51573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CAF15D2-56D1-4CE2-929A-C9B223001FDB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51573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839880" y="2111760"/>
            <a:ext cx="51573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038115A-1A32-48F4-A7CE-2AA6B0977FD0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483000" y="168120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39880" y="211176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483000" y="2111760"/>
            <a:ext cx="251676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9142F28-B773-4BFF-982C-CFA86BC4F905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166032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9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2583720" y="1681200"/>
            <a:ext cx="166032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9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4327200" y="1681200"/>
            <a:ext cx="166032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9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839880" y="2111760"/>
            <a:ext cx="166032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9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/>
          </p:nvPr>
        </p:nvSpPr>
        <p:spPr>
          <a:xfrm>
            <a:off x="2583720" y="2111760"/>
            <a:ext cx="166032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9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/>
          </p:nvPr>
        </p:nvSpPr>
        <p:spPr>
          <a:xfrm>
            <a:off x="4327200" y="2111760"/>
            <a:ext cx="1660320" cy="3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9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8821C60-2F3C-4E8E-B682-BA19D8F615D2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it-IT" sz="4400" b="0" strike="noStrike" spc="-1">
                <a:solidFill>
                  <a:srgbClr val="000000"/>
                </a:solidFill>
                <a:latin typeface="Calibri Light"/>
              </a:rPr>
              <a:t>Fare clic per modificare lo stile del titolo dello schema</a:t>
            </a:r>
            <a:endParaRPr lang="it-IT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1" strike="noStrike" spc="-1">
                <a:solidFill>
                  <a:srgbClr val="000000"/>
                </a:solidFill>
                <a:latin typeface="Calibri"/>
              </a:rPr>
              <a:t>Modifica gli stili del testo dello schema</a:t>
            </a:r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Modifica gli stili del testo dello schema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strike="noStrike" spc="-1">
                <a:solidFill>
                  <a:srgbClr val="000000"/>
                </a:solidFill>
                <a:latin typeface="Calibri"/>
              </a:rPr>
              <a:t>Secondo livello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Terzo livello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</a:rPr>
              <a:t>Quarto livello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</a:rPr>
              <a:t>Quinto livello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1" strike="noStrike" spc="-1">
                <a:solidFill>
                  <a:srgbClr val="000000"/>
                </a:solidFill>
                <a:latin typeface="Calibri"/>
              </a:rPr>
              <a:t>Modifica gli stili del testo dello schema</a:t>
            </a:r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Modifica gli stili del testo dello schema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strike="noStrike" spc="-1">
                <a:solidFill>
                  <a:srgbClr val="000000"/>
                </a:solidFill>
                <a:latin typeface="Calibri"/>
              </a:rPr>
              <a:t>Secondo livello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Terzo livello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</a:rPr>
              <a:t>Quarto livello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</a:rPr>
              <a:t>Quinto livello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it-IT" sz="1200" b="0" strike="noStrike" spc="-1">
                <a:solidFill>
                  <a:srgbClr val="8B8B8B"/>
                </a:solidFill>
                <a:latin typeface="Calibri"/>
              </a:rPr>
              <a:t>&lt;data/ora&gt;</a:t>
            </a:r>
            <a:endParaRPr lang="it-IT" sz="1200" b="0" strike="noStrike" spc="-1"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7" name="PlaceHolder 8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C596EE6-2341-4172-A31A-ABF0E8198E45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t>‹N›</a:t>
            </a:fld>
            <a:endParaRPr lang="it-IT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txBody>
          <a:bodyPr anchor="ctr">
            <a:normAutofit fontScale="78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6600" b="0" strike="noStrike" spc="-1">
                <a:solidFill>
                  <a:srgbClr val="000000"/>
                </a:solidFill>
                <a:latin typeface="Calibri Light"/>
              </a:rPr>
              <a:t>LE FONTI DEL DIRITTO</a:t>
            </a:r>
            <a:br>
              <a:rPr sz="4400"/>
            </a:br>
            <a:endParaRPr lang="it-IT" sz="6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solidFill>
              <a:srgbClr val="C55A11"/>
            </a:solidFill>
          </a:ln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4000" b="1" strike="noStrike" spc="-1">
                <a:solidFill>
                  <a:srgbClr val="000000"/>
                </a:solidFill>
                <a:latin typeface="Calibri"/>
              </a:rPr>
              <a:t>LA LEGGE</a:t>
            </a:r>
            <a:endParaRPr lang="it-IT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NORMA </a:t>
            </a:r>
            <a:r>
              <a:rPr lang="it-IT" sz="2800" b="0" u="sng" strike="noStrike" spc="-1">
                <a:solidFill>
                  <a:srgbClr val="000000"/>
                </a:solidFill>
                <a:uFillTx/>
                <a:latin typeface="Calibri"/>
              </a:rPr>
              <a:t>EMANATA DAGLI ORGANI LEGISLATIVI DELLO STATO (CAMERE) </a:t>
            </a: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i="1" strike="noStrike" spc="-1">
                <a:solidFill>
                  <a:srgbClr val="000000"/>
                </a:solidFill>
                <a:latin typeface="Calibri"/>
              </a:rPr>
              <a:t>ART.70-73 COSTITUZIONE</a:t>
            </a: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i="1" strike="noStrike" spc="-1">
                <a:solidFill>
                  <a:srgbClr val="000000"/>
                </a:solidFill>
                <a:latin typeface="Calibri"/>
              </a:rPr>
              <a:t>LA FUNZIONE LEGISLATIVA</a:t>
            </a:r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1" strike="noStrike" spc="-1">
                <a:solidFill>
                  <a:srgbClr val="000000"/>
                </a:solidFill>
                <a:latin typeface="Calibri"/>
              </a:rPr>
              <a:t>….</a:t>
            </a:r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DECRETO LEGGE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DECRETO LEGISLATIVO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REGOLAMENTO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strike="noStrike" spc="-1" dirty="0">
                <a:solidFill>
                  <a:srgbClr val="000000"/>
                </a:solidFill>
                <a:latin typeface="Calibri"/>
              </a:rPr>
              <a:t>ORDINANZA MINISTERIALE  (OM)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strike="noStrike" spc="-1" dirty="0">
                <a:solidFill>
                  <a:srgbClr val="000000"/>
                </a:solidFill>
                <a:latin typeface="Calibri"/>
              </a:rPr>
              <a:t>CIRCOLARE (CM) 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strike="noStrike" spc="-1" dirty="0">
                <a:solidFill>
                  <a:srgbClr val="000000"/>
                </a:solidFill>
                <a:latin typeface="Calibri"/>
              </a:rPr>
              <a:t>NOTA ministeriale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it-IT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it-IT" sz="4400" b="0" strike="noStrike" spc="-1" dirty="0">
                <a:solidFill>
                  <a:srgbClr val="000000"/>
                </a:solidFill>
                <a:latin typeface="Calibri Light"/>
              </a:rPr>
              <a:t>DECRETI (1)</a:t>
            </a:r>
            <a:br>
              <a:rPr lang="it-IT" sz="4400" b="0" strike="noStrike" spc="-1" dirty="0">
                <a:solidFill>
                  <a:srgbClr val="000000"/>
                </a:solidFill>
                <a:latin typeface="Calibri"/>
              </a:rPr>
            </a:br>
            <a:endParaRPr lang="it-IT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1" strike="noStrike" spc="-1">
                <a:solidFill>
                  <a:srgbClr val="000000"/>
                </a:solidFill>
                <a:latin typeface="Calibri"/>
              </a:rPr>
              <a:t>DECRETO LEGGE</a:t>
            </a:r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000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200" b="0" strike="noStrike" spc="-1" dirty="0">
                <a:solidFill>
                  <a:srgbClr val="000000"/>
                </a:solidFill>
                <a:latin typeface="Calibri"/>
              </a:rPr>
              <a:t>Il decreto legge è un provvedimento legislativo a carattere provvisorio, che viene deliberato dal Governo (ed emanato dal Presidente della Repubblica) in casi straordinari di necessità ed urgenza. Le sue misure devono essere di immediata applicazione e dal contenuto specifico, omogeneo e corrispondente al titolo.</a:t>
            </a:r>
            <a:br>
              <a:rPr sz="2200" dirty="0"/>
            </a:br>
            <a:br>
              <a:rPr sz="2800" dirty="0"/>
            </a:br>
            <a:br>
              <a:rPr sz="1800" dirty="0"/>
            </a:br>
            <a:r>
              <a:rPr lang="it-IT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6172200" y="668520"/>
            <a:ext cx="5182920" cy="45719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it-IT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/>
          </p:nvPr>
        </p:nvSpPr>
        <p:spPr>
          <a:xfrm>
            <a:off x="6172200" y="2504880"/>
            <a:ext cx="5182920" cy="3684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200" b="0" strike="noStrike" spc="-1" dirty="0">
                <a:solidFill>
                  <a:srgbClr val="000000"/>
                </a:solidFill>
                <a:latin typeface="Calibri"/>
              </a:rPr>
              <a:t>Il decreto legge entra in vigore, con forza di legge, appena pubblicato sulla Gazzetta Ufficiale (senza attendere i "canonici" 15 giorni di </a:t>
            </a:r>
            <a:r>
              <a:rPr lang="it-IT" sz="2200" b="0" strike="noStrike" spc="-1" dirty="0" err="1">
                <a:solidFill>
                  <a:srgbClr val="000000"/>
                </a:solidFill>
                <a:latin typeface="Calibri"/>
              </a:rPr>
              <a:t>vacatio</a:t>
            </a:r>
            <a:r>
              <a:rPr lang="it-IT" sz="2200" b="0" strike="noStrike" spc="-1" dirty="0">
                <a:solidFill>
                  <a:srgbClr val="000000"/>
                </a:solidFill>
                <a:latin typeface="Calibri"/>
              </a:rPr>
              <a:t>) e ha una validità di 60 giorni, decorsi i quali o è convertito in legge dal Parlamento o decade automaticamente con efficacia ex </a:t>
            </a:r>
            <a:r>
              <a:rPr lang="it-IT" sz="2200" b="0" strike="noStrike" spc="-1" dirty="0" err="1">
                <a:solidFill>
                  <a:srgbClr val="000000"/>
                </a:solidFill>
                <a:latin typeface="Calibri"/>
              </a:rPr>
              <a:t>tunc</a:t>
            </a:r>
            <a:r>
              <a:rPr lang="it-IT" sz="22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br>
              <a:rPr sz="2200" dirty="0"/>
            </a:br>
            <a:br>
              <a:rPr sz="2800" dirty="0"/>
            </a:b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it-IT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it-IT" sz="4400" b="0" strike="noStrike" spc="-1" dirty="0">
                <a:solidFill>
                  <a:srgbClr val="000000"/>
                </a:solidFill>
                <a:latin typeface="Calibri Light"/>
              </a:rPr>
              <a:t>DECRETI(2)</a:t>
            </a:r>
            <a:br>
              <a:rPr lang="it-IT" sz="4400" b="0" strike="noStrike" spc="-1" dirty="0">
                <a:solidFill>
                  <a:srgbClr val="000000"/>
                </a:solidFill>
                <a:latin typeface="Calibri Light"/>
              </a:rPr>
            </a:br>
            <a:endParaRPr lang="it-IT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400" b="1" strike="noStrike" spc="-1" dirty="0">
                <a:solidFill>
                  <a:srgbClr val="000000"/>
                </a:solidFill>
                <a:latin typeface="Calibri"/>
              </a:rPr>
              <a:t>DECRETO LEGISLATIVO</a:t>
            </a:r>
            <a:endParaRPr lang="it-IT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000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600" b="0" strike="noStrike" spc="-1" dirty="0">
                <a:solidFill>
                  <a:srgbClr val="000000"/>
                </a:solidFill>
                <a:latin typeface="Calibri"/>
              </a:rPr>
              <a:t>Il decreto legislativo è un atto avente forza di legge che viene adottato dal Governo, previa legge di delega da parte del Parlamento</a:t>
            </a:r>
            <a:br>
              <a:rPr sz="2000" dirty="0"/>
            </a:br>
            <a:br>
              <a:rPr sz="2800" dirty="0"/>
            </a:br>
            <a:r>
              <a:rPr lang="it-IT" sz="2600" b="0" strike="noStrike" spc="-1" dirty="0">
                <a:solidFill>
                  <a:srgbClr val="000000"/>
                </a:solidFill>
                <a:latin typeface="Calibri"/>
              </a:rPr>
              <a:t>Il ricorso allo strumento del decreto legislativo risulta utile quando le materie da disciplinare presentano una complessità e dei tecnicismi tali da non potere essere trattate dal Parlamento se non a pena di un marcato rallentamento della sua attività.</a:t>
            </a:r>
            <a:br>
              <a:rPr sz="2600" dirty="0"/>
            </a:br>
            <a:br>
              <a:rPr sz="2800" dirty="0"/>
            </a:b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  <p:sp>
        <p:nvSpPr>
          <p:cNvPr id="58" name="PlaceHolder 5"/>
          <p:cNvSpPr>
            <a:spLocks noGrp="1"/>
          </p:cNvSpPr>
          <p:nvPr>
            <p:ph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000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Con la legge di delega, il Parlamento delega l'esercizio della funzione legislativa al Governo e al tempo stesso </a:t>
            </a:r>
            <a:r>
              <a:rPr lang="it-IT" sz="2800" b="1" strike="noStrike" spc="-1" dirty="0">
                <a:solidFill>
                  <a:srgbClr val="000000"/>
                </a:solidFill>
                <a:latin typeface="Calibri"/>
              </a:rPr>
              <a:t>ne precisa i contenuti</a:t>
            </a: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, i limiti e i tempi di emanazione. Il decreto legislativo dovrà quindi essere emanato nel rispetto dei principi dettati dalla stessa legge di delega.</a:t>
            </a:r>
            <a:br>
              <a:rPr sz="2800" dirty="0"/>
            </a:br>
            <a:br>
              <a:rPr sz="2800" dirty="0"/>
            </a:b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it-IT" sz="4400" b="0" strike="noStrike" spc="-1" dirty="0">
                <a:solidFill>
                  <a:srgbClr val="000000"/>
                </a:solidFill>
                <a:latin typeface="Calibri Light"/>
              </a:rPr>
              <a:t>REGOLAMENTO</a:t>
            </a:r>
            <a:endParaRPr lang="it-IT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I regolamenti sono </a:t>
            </a:r>
            <a:r>
              <a:rPr lang="it-IT" sz="2800" b="0" i="1" strike="noStrike" spc="-1" dirty="0">
                <a:solidFill>
                  <a:srgbClr val="000000"/>
                </a:solidFill>
                <a:latin typeface="Calibri"/>
              </a:rPr>
              <a:t>fonti secondarie</a:t>
            </a:r>
            <a:r>
              <a:rPr lang="it-IT" sz="2800" b="0" strike="noStrike" spc="-1" dirty="0">
                <a:solidFill>
                  <a:srgbClr val="000000"/>
                </a:solidFill>
                <a:latin typeface="Calibri"/>
              </a:rPr>
              <a:t> e come tali non possono derogare né alla Costituzione (come d'altra parte avviene per le fonti primarie) né tanto meno alle leggi ordinarie</a:t>
            </a:r>
            <a:r>
              <a:rPr lang="it-IT" sz="2800" b="1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it-IT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I </a:t>
            </a:r>
            <a:r>
              <a:rPr lang="it-IT" sz="2800" b="0" i="1" strike="noStrike" spc="-1">
                <a:solidFill>
                  <a:srgbClr val="000000"/>
                </a:solidFill>
                <a:latin typeface="Calibri"/>
              </a:rPr>
              <a:t>regolamenti</a:t>
            </a: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 rappresentano l’attività normativa secondaria, diretta a produrre norme subordinate a quelle primarie (leggi ordinarie, decreti legislativi). Quelli del Governo possono avere la forma di DPR.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asellaDiTesto 63"/>
          <p:cNvSpPr txBox="1"/>
          <p:nvPr/>
        </p:nvSpPr>
        <p:spPr>
          <a:xfrm>
            <a:off x="0" y="914400"/>
            <a:ext cx="12060000" cy="5535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it-IT" sz="1800" b="1" strike="noStrike" spc="-1" dirty="0">
                <a:latin typeface="Arial"/>
              </a:rPr>
              <a:t>Le Note Ministeriali</a:t>
            </a:r>
            <a:r>
              <a:rPr lang="it-IT" sz="1800" b="0" strike="noStrike" spc="-1" dirty="0">
                <a:latin typeface="Arial"/>
              </a:rPr>
              <a:t> (anche le Note Ministeriali emanate dal Ministero dell'istruzione, dell'università e della ricerca), pur non potendo essere considerate atti amministrativi in senso proprio, sono uno strumento giuridico per portare alla conoscenza dei suoi destinatari (i pubblici dipendenti del rispettivo comparto-Ministero), disposizioni normative, organizzative, interpretative o informative. </a:t>
            </a:r>
          </a:p>
          <a:p>
            <a:r>
              <a:rPr lang="it-IT" sz="1800" b="0" strike="noStrike" spc="-1" dirty="0">
                <a:latin typeface="Arial"/>
              </a:rPr>
              <a:t>Le Note Ministeriali </a:t>
            </a:r>
            <a:r>
              <a:rPr lang="it-IT" sz="1800" b="1" strike="noStrike" spc="-1" dirty="0">
                <a:latin typeface="Arial"/>
              </a:rPr>
              <a:t>non sono fonti di diritto </a:t>
            </a:r>
            <a:r>
              <a:rPr lang="it-IT" sz="1800" b="0" strike="noStrike" spc="-1" dirty="0">
                <a:latin typeface="Arial"/>
              </a:rPr>
              <a:t>ma si limitano a veicolare disposizioni a carattere interno, di varia tipologia: ordini di servizio, istruzioni, chiarimenti sulla effettiva portata di norme vere e proprie, e sono impartite a direttori/dirigenti e funzionari della PA, al fine di armonizzarne l’operato.</a:t>
            </a:r>
          </a:p>
          <a:p>
            <a:r>
              <a:rPr lang="it-IT" sz="1800" b="0" strike="noStrike" spc="-1" dirty="0">
                <a:latin typeface="Arial"/>
              </a:rPr>
              <a:t>Per giurisprudenza consolidata della Cassazione a sezioni unite, le Note Ministeriali sviluppano un’ efficacia interna non assoluta, nel senso che se un dirigente o un funzionario le disattendono non è detto che l’atto amministrativo in concreto adottato, sia viziato da eccesso di potere/violazione di legge e quindi annullabile. La circolare, infatti, può essere legittimamente disattesa nel caso in cui risulti palesemente illegittima (illegittima in quanto contraria a norme di legge); in quanto atto interno della PA, la Nota Ministeriale non può disporre “contra </a:t>
            </a:r>
            <a:r>
              <a:rPr lang="it-IT" sz="1800" b="0" strike="noStrike" spc="-1" dirty="0" err="1">
                <a:latin typeface="Arial"/>
              </a:rPr>
              <a:t>legem</a:t>
            </a:r>
            <a:r>
              <a:rPr lang="it-IT" sz="1800" b="0" strike="noStrike" spc="-1" dirty="0">
                <a:latin typeface="Arial"/>
              </a:rPr>
              <a:t>”, ed inoltre risulta sempre inidonea ad incidere sulle posizioni soggettive di terzi (cittadini, non dipendenti pubblici).</a:t>
            </a:r>
          </a:p>
          <a:p>
            <a:endParaRPr lang="it-IT" sz="1800" b="0" strike="noStrike" spc="-1" dirty="0">
              <a:latin typeface="Arial"/>
            </a:endParaRPr>
          </a:p>
          <a:p>
            <a:r>
              <a:rPr lang="it-IT" sz="1800" b="0" strike="noStrike" spc="-1" dirty="0">
                <a:latin typeface="Arial"/>
              </a:rPr>
              <a:t>Tanto premesso, </a:t>
            </a:r>
            <a:r>
              <a:rPr lang="it-IT" sz="1800" b="1" strike="noStrike" spc="-1" dirty="0">
                <a:latin typeface="Arial"/>
              </a:rPr>
              <a:t>le Note Ministeriali hanno efficacia esclusivamente, nei confronti dei dipendenti pubblici del relativo comparto, purché non siano illegittime, in quanto emanate in violazione di norme di legge.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618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LE FONTI DEL DIRITTO </vt:lpstr>
      <vt:lpstr>DECRETI (1) </vt:lpstr>
      <vt:lpstr>DECRETI(2) </vt:lpstr>
      <vt:lpstr>REGOLAMENTO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FONTI DEL DIRITTO </dc:title>
  <dc:subject/>
  <dc:creator>Matteo Nunziata</dc:creator>
  <dc:description/>
  <cp:lastModifiedBy>Nunziata Matteo</cp:lastModifiedBy>
  <cp:revision>31</cp:revision>
  <dcterms:created xsi:type="dcterms:W3CDTF">2018-07-30T13:21:30Z</dcterms:created>
  <dcterms:modified xsi:type="dcterms:W3CDTF">2026-10-07T14:21:18Z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096BB01C-D79E-4F8F-8248-7D088934C7D6</vt:lpwstr>
  </property>
  <property fmtid="{D5CDD505-2E9C-101B-9397-08002B2CF9AE}" pid="3" name="ArticulatePath">
    <vt:lpwstr>LESSICO DI BASE</vt:lpwstr>
  </property>
  <property fmtid="{D5CDD505-2E9C-101B-9397-08002B2CF9AE}" pid="4" name="PresentationFormat">
    <vt:lpwstr>Widescreen</vt:lpwstr>
  </property>
  <property fmtid="{D5CDD505-2E9C-101B-9397-08002B2CF9AE}" pid="5" name="Slides">
    <vt:i4>4</vt:i4>
  </property>
</Properties>
</file>