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4" r:id="rId19"/>
    <p:sldId id="27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9E2A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Freeform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tecumenatoudine.it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689101" y="1"/>
            <a:ext cx="9815512" cy="2108199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it-IT" dirty="0" smtClean="0"/>
              <a:t>VERSO LA PIENA MATURITA’ IN CRISTO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689101" y="2108199"/>
            <a:ext cx="9815512" cy="3795463"/>
          </a:xfrm>
          <a:solidFill>
            <a:schemeClr val="tx1">
              <a:lumMod val="85000"/>
            </a:schemeClr>
          </a:solidFill>
        </p:spPr>
        <p:txBody>
          <a:bodyPr/>
          <a:lstStyle/>
          <a:p>
            <a:pPr algn="ctr"/>
            <a:r>
              <a:rPr lang="it-IT" sz="4000" dirty="0" smtClean="0">
                <a:solidFill>
                  <a:srgbClr val="FF0000"/>
                </a:solidFill>
              </a:rPr>
              <a:t>Orientamenti </a:t>
            </a:r>
            <a:r>
              <a:rPr lang="it-IT" sz="4000" dirty="0">
                <a:solidFill>
                  <a:srgbClr val="FF0000"/>
                </a:solidFill>
              </a:rPr>
              <a:t>per il completamento </a:t>
            </a:r>
          </a:p>
          <a:p>
            <a:pPr algn="ctr"/>
            <a:r>
              <a:rPr lang="it-IT" sz="4000" dirty="0">
                <a:solidFill>
                  <a:srgbClr val="FF0000"/>
                </a:solidFill>
              </a:rPr>
              <a:t>dell’iniziazione cristiana</a:t>
            </a:r>
          </a:p>
          <a:p>
            <a:pPr algn="ctr"/>
            <a:r>
              <a:rPr lang="it-IT" sz="4000" dirty="0">
                <a:solidFill>
                  <a:srgbClr val="FF0000"/>
                </a:solidFill>
              </a:rPr>
              <a:t>in età adulta </a:t>
            </a:r>
            <a:endParaRPr lang="it-IT" sz="4000" dirty="0" smtClean="0">
              <a:solidFill>
                <a:srgbClr val="FF0000"/>
              </a:solidFill>
            </a:endParaRPr>
          </a:p>
          <a:p>
            <a:pPr algn="ctr"/>
            <a:r>
              <a:rPr lang="it-IT" sz="4000" dirty="0" smtClean="0">
                <a:solidFill>
                  <a:srgbClr val="FF0000"/>
                </a:solidFill>
              </a:rPr>
              <a:t>- - - - - </a:t>
            </a:r>
            <a:endParaRPr lang="it-IT" sz="4000" dirty="0">
              <a:solidFill>
                <a:srgbClr val="FF0000"/>
              </a:solidFill>
            </a:endParaRPr>
          </a:p>
          <a:p>
            <a:pPr algn="ctr"/>
            <a:r>
              <a:rPr lang="it-IT" sz="4400" dirty="0">
                <a:solidFill>
                  <a:srgbClr val="C00000"/>
                </a:solidFill>
              </a:rPr>
              <a:t>NOTA PASTORALE</a:t>
            </a:r>
          </a:p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35246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0" y="114300"/>
            <a:ext cx="5486400" cy="558800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ctr"/>
            <a:r>
              <a:rPr lang="it-IT" sz="2000" b="1" dirty="0" smtClean="0">
                <a:solidFill>
                  <a:schemeClr val="bg1"/>
                </a:solidFill>
              </a:rPr>
              <a:t>VERSO LA PIENA MATURITA’ IN CRISTO</a:t>
            </a:r>
            <a:endParaRPr lang="it-IT" sz="2000" b="1" dirty="0">
              <a:solidFill>
                <a:schemeClr val="bg1"/>
              </a:solidFill>
            </a:endParaRP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0" y="673100"/>
            <a:ext cx="5486400" cy="6025723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4254500" y="1155701"/>
            <a:ext cx="488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 </a:t>
            </a:r>
            <a:r>
              <a:rPr lang="it-IT" dirty="0"/>
              <a:t>ARCIDIOCESI DI UDINE</a:t>
            </a:r>
          </a:p>
          <a:p>
            <a:r>
              <a:rPr lang="it-IT" dirty="0"/>
              <a:t>Servizio per il Catecumenato degli Adulti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254500" y="5689600"/>
            <a:ext cx="4889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 </a:t>
            </a:r>
            <a:r>
              <a:rPr lang="it-IT" b="1" i="1" dirty="0"/>
              <a:t>Orientamenti per il completamento </a:t>
            </a:r>
            <a:endParaRPr lang="it-IT" dirty="0"/>
          </a:p>
          <a:p>
            <a:pPr algn="ctr"/>
            <a:r>
              <a:rPr lang="it-IT" b="1" i="1" dirty="0"/>
              <a:t>dell’iniziazione cristiana in età adulta </a:t>
            </a:r>
            <a:endParaRPr lang="it-IT" dirty="0"/>
          </a:p>
          <a:p>
            <a:pPr algn="ctr"/>
            <a:r>
              <a:rPr lang="it-IT" dirty="0"/>
              <a:t> </a:t>
            </a:r>
            <a:r>
              <a:rPr lang="it-IT" b="1" dirty="0"/>
              <a:t>Nota Pastorale </a:t>
            </a:r>
            <a:r>
              <a:rPr lang="it-IT" dirty="0"/>
              <a:t></a:t>
            </a:r>
          </a:p>
        </p:txBody>
      </p:sp>
    </p:spTree>
    <p:extLst>
      <p:ext uri="{BB962C8B-B14F-4D97-AF65-F5344CB8AC3E}">
        <p14:creationId xmlns:p14="http://schemas.microsoft.com/office/powerpoint/2010/main" val="413434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00364"/>
          </a:xfrm>
          <a:solidFill>
            <a:schemeClr val="accent4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VANGELO, UNICA SPERANZA PER L’UOMO</a:t>
            </a:r>
            <a:endParaRPr lang="it-IT" dirty="0"/>
          </a:p>
        </p:txBody>
      </p:sp>
      <p:pic>
        <p:nvPicPr>
          <p:cNvPr id="4" name="Segnaposto contenuto 3" descr="DSC_0376"/>
          <p:cNvPicPr>
            <a:picLocks noGrp="1" noChangeAspect="1"/>
          </p:cNvPicPr>
          <p:nvPr isPhoto="1">
            <p:ph idx="1"/>
          </p:nvPr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6" y="1524475"/>
            <a:ext cx="6106574" cy="4493539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8699500" y="1524477"/>
            <a:ext cx="2805112" cy="4493538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it-IT" sz="2200" dirty="0" smtClean="0"/>
              <a:t>«Siamo </a:t>
            </a:r>
            <a:r>
              <a:rPr lang="it-IT" sz="2200" dirty="0"/>
              <a:t>in tempo di missione perché tante persone, anche nei nostri paesi e città, attendono di essere raggiunte dal gioioso annuncio del Vangelo di Gesù, unica Speranza per ogni uomo</a:t>
            </a:r>
            <a:r>
              <a:rPr lang="it-IT" sz="2200" dirty="0" smtClean="0"/>
              <a:t>.» </a:t>
            </a:r>
          </a:p>
          <a:p>
            <a:r>
              <a:rPr lang="it-IT" sz="2200" dirty="0" smtClean="0"/>
              <a:t>+ A.B. </a:t>
            </a:r>
            <a:r>
              <a:rPr lang="it-IT" sz="2200" dirty="0" err="1" smtClean="0"/>
              <a:t>Mazzocato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3113837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400" y="624110"/>
            <a:ext cx="9867900" cy="645890"/>
          </a:xfrm>
          <a:solidFill>
            <a:srgbClr val="00B050"/>
          </a:solidFill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CONTESTO PASTORALE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30400" y="1270000"/>
            <a:ext cx="9867900" cy="4991100"/>
          </a:xfrm>
          <a:solidFill>
            <a:schemeClr val="accent5">
              <a:lumMod val="50000"/>
            </a:schemeClr>
          </a:solidFill>
        </p:spPr>
        <p:txBody>
          <a:bodyPr>
            <a:normAutofit lnSpcReduction="10000"/>
          </a:bodyPr>
          <a:lstStyle/>
          <a:p>
            <a:r>
              <a:rPr lang="it-IT" sz="2400" b="1" dirty="0" smtClean="0"/>
              <a:t>La forania è il contesto pastorale </a:t>
            </a:r>
            <a:r>
              <a:rPr lang="it-IT" sz="2400" dirty="0" smtClean="0"/>
              <a:t>dove organizzare e proporre un cammino adeguato. </a:t>
            </a:r>
          </a:p>
          <a:p>
            <a:r>
              <a:rPr lang="it-IT" sz="2400" dirty="0" smtClean="0"/>
              <a:t>In </a:t>
            </a:r>
            <a:r>
              <a:rPr lang="it-IT" sz="2400" dirty="0"/>
              <a:t>ognuna</a:t>
            </a:r>
            <a:r>
              <a:rPr lang="it-IT" sz="2400" b="1" dirty="0"/>
              <a:t> </a:t>
            </a:r>
            <a:r>
              <a:rPr lang="it-IT" sz="2400" dirty="0"/>
              <a:t>si elabori una proposta di percorso plausibile da sottoporre all’attenzione delle Collaborazioni Pastorali in vista della sua attuazione. </a:t>
            </a:r>
          </a:p>
          <a:p>
            <a:r>
              <a:rPr lang="it-IT" sz="2400" dirty="0"/>
              <a:t>Questo avvenga indipendentemente da eventuali richieste in atto.</a:t>
            </a:r>
          </a:p>
          <a:p>
            <a:r>
              <a:rPr lang="it-IT" sz="2400" dirty="0"/>
              <a:t>Si dia </a:t>
            </a:r>
            <a:r>
              <a:rPr lang="it-IT" sz="2400" b="1" dirty="0"/>
              <a:t>adeguata comunicazione</a:t>
            </a:r>
            <a:r>
              <a:rPr lang="it-IT" sz="2400" dirty="0"/>
              <a:t> della proposta </a:t>
            </a:r>
            <a:endParaRPr lang="it-IT" sz="2400" dirty="0" smtClean="0"/>
          </a:p>
          <a:p>
            <a:r>
              <a:rPr lang="it-IT" sz="2400" dirty="0" smtClean="0"/>
              <a:t>a </a:t>
            </a:r>
            <a:r>
              <a:rPr lang="it-IT" sz="2400" dirty="0"/>
              <a:t>tutte le Collaborazioni Pastorali in modo che gli interessati sappiano dove, </a:t>
            </a:r>
            <a:endParaRPr lang="it-IT" sz="2400" dirty="0" smtClean="0"/>
          </a:p>
          <a:p>
            <a:r>
              <a:rPr lang="it-IT" sz="2400" dirty="0" smtClean="0"/>
              <a:t>quando </a:t>
            </a:r>
            <a:r>
              <a:rPr lang="it-IT" sz="2400" dirty="0"/>
              <a:t>e </a:t>
            </a:r>
            <a:endParaRPr lang="it-IT" sz="2400" dirty="0" smtClean="0"/>
          </a:p>
          <a:p>
            <a:r>
              <a:rPr lang="it-IT" sz="2400" dirty="0" smtClean="0"/>
              <a:t>a </a:t>
            </a:r>
            <a:r>
              <a:rPr lang="it-IT" sz="2400" dirty="0"/>
              <a:t>chi rivolgersi.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66079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54201" y="624110"/>
            <a:ext cx="9650412" cy="455390"/>
          </a:xfrm>
          <a:solidFill>
            <a:schemeClr val="accent4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A C </a:t>
            </a:r>
            <a:r>
              <a:rPr lang="it-IT" dirty="0" err="1" smtClean="0"/>
              <a:t>C</a:t>
            </a:r>
            <a:r>
              <a:rPr lang="it-IT" dirty="0" smtClean="0"/>
              <a:t> O M P A G N A T O R 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854200" y="1079500"/>
            <a:ext cx="9650412" cy="5257800"/>
          </a:xfrm>
          <a:solidFill>
            <a:schemeClr val="tx2">
              <a:lumMod val="25000"/>
            </a:schemeClr>
          </a:solidFill>
        </p:spPr>
        <p:txBody>
          <a:bodyPr>
            <a:normAutofit/>
          </a:bodyPr>
          <a:lstStyle/>
          <a:p>
            <a:r>
              <a:rPr lang="it-IT" sz="2800" b="1" dirty="0"/>
              <a:t>Responsabile</a:t>
            </a:r>
            <a:r>
              <a:rPr lang="it-IT" sz="2800" dirty="0"/>
              <a:t> del percorso è un presbitero o diacono incaricato dalla forania. </a:t>
            </a:r>
            <a:endParaRPr lang="it-IT" sz="2800" dirty="0" smtClean="0"/>
          </a:p>
          <a:p>
            <a:r>
              <a:rPr lang="it-IT" sz="2800" dirty="0" smtClean="0"/>
              <a:t>Egli </a:t>
            </a:r>
            <a:r>
              <a:rPr lang="it-IT" sz="2800" dirty="0"/>
              <a:t>si avvalga di un’</a:t>
            </a:r>
            <a:r>
              <a:rPr lang="it-IT" sz="2800" b="1" dirty="0"/>
              <a:t>“équipe di accompagnatori”</a:t>
            </a:r>
            <a:r>
              <a:rPr lang="it-IT" sz="2800" dirty="0"/>
              <a:t> che siano possibilmente rappresentativi delle diverse vocazioni ed espressione della comunità (coppia sposi, religiosi, laici) presenti sul territorio. </a:t>
            </a:r>
            <a:endParaRPr lang="it-IT" sz="2800" dirty="0" smtClean="0"/>
          </a:p>
          <a:p>
            <a:r>
              <a:rPr lang="it-IT" sz="2800" dirty="0" smtClean="0"/>
              <a:t>Tale </a:t>
            </a:r>
            <a:r>
              <a:rPr lang="it-IT" sz="2800" dirty="0"/>
              <a:t>équipe abbia un carattere di sufficiente stabilità nel corso del tempo, onde garantire continuità nella proposta stessa.</a:t>
            </a:r>
          </a:p>
          <a:p>
            <a:r>
              <a:rPr lang="it-IT" sz="2800" dirty="0" smtClean="0"/>
              <a:t>Il </a:t>
            </a:r>
            <a:r>
              <a:rPr lang="it-IT" sz="2800" b="1" dirty="0"/>
              <a:t>Servizio diocesano</a:t>
            </a:r>
            <a:r>
              <a:rPr lang="it-IT" sz="2800" dirty="0"/>
              <a:t> garantisce momenti di formazione per gli accompagnatori-catechisti.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9274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3101" y="624110"/>
            <a:ext cx="9561512" cy="823690"/>
          </a:xfrm>
          <a:solidFill>
            <a:srgbClr val="663300"/>
          </a:solidFill>
        </p:spPr>
        <p:txBody>
          <a:bodyPr/>
          <a:lstStyle/>
          <a:p>
            <a:pPr algn="ctr"/>
            <a:r>
              <a:rPr lang="it-IT" dirty="0" smtClean="0"/>
              <a:t>PADRINO – MADRINA – COMUNITA’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43100" y="1447800"/>
            <a:ext cx="9561512" cy="4826000"/>
          </a:xfrm>
          <a:solidFill>
            <a:schemeClr val="accent4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it-IT" sz="2400" dirty="0"/>
              <a:t>Viene chiarito fin dall’inizio del percorso il ruolo del </a:t>
            </a:r>
            <a:r>
              <a:rPr lang="it-IT" sz="2400" b="1" dirty="0"/>
              <a:t>padrino/madrina</a:t>
            </a:r>
            <a:r>
              <a:rPr lang="it-IT" sz="2400" dirty="0"/>
              <a:t> e i requisiti richiesti, al fine di aiutare il candidato nella scelta di un autentico testimone nella fede. Il padrino/madrina  condivide - almeno in parte - il percorso stesso, in maniera attiva e responsabile.</a:t>
            </a:r>
          </a:p>
          <a:p>
            <a:r>
              <a:rPr lang="it-IT" sz="2400" b="1" dirty="0"/>
              <a:t>La comunità cristiana </a:t>
            </a:r>
            <a:r>
              <a:rPr lang="it-IT" sz="2400" dirty="0"/>
              <a:t>viene coinvolta responsabilmente, accogliendo quanti vivono il percorso di iniziazione cristiana, sostenendoli con la preghiera, condividendo momenti celebrativi e iniziative pastorali adeguate. </a:t>
            </a:r>
          </a:p>
          <a:p>
            <a:r>
              <a:rPr lang="it-IT" sz="2400" dirty="0"/>
              <a:t>Infatti essa è il “luogo” dove, alla fine del percorso, i cresimati si ritroveranno a vivere la propria fede e la propria appartenenza ecclesiale.</a:t>
            </a:r>
          </a:p>
          <a:p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66117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79600" y="624110"/>
            <a:ext cx="9625012" cy="595090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C O N D I Z I O N 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879600" y="1219200"/>
            <a:ext cx="9625012" cy="5067300"/>
          </a:xfrm>
          <a:solidFill>
            <a:schemeClr val="tx2">
              <a:lumMod val="25000"/>
            </a:schemeClr>
          </a:solidFill>
        </p:spPr>
        <p:txBody>
          <a:bodyPr>
            <a:noAutofit/>
          </a:bodyPr>
          <a:lstStyle/>
          <a:p>
            <a:r>
              <a:rPr lang="it-IT" sz="2400" dirty="0"/>
              <a:t>E’ </a:t>
            </a:r>
            <a:r>
              <a:rPr lang="it-IT" sz="2400" dirty="0" smtClean="0"/>
              <a:t>richiesta </a:t>
            </a:r>
            <a:r>
              <a:rPr lang="it-IT" sz="2400" dirty="0"/>
              <a:t>l’</a:t>
            </a:r>
            <a:r>
              <a:rPr lang="it-IT" sz="2400" b="1" dirty="0"/>
              <a:t>età minima di 20 anni </a:t>
            </a:r>
            <a:r>
              <a:rPr lang="it-IT" sz="2400" dirty="0"/>
              <a:t>per iniziare questo percorso, al fine di evitare confusioni con il cammino adolescenziale e permettere un confronto tra persone che abbiano raggiunto una certa maturità umana.</a:t>
            </a:r>
          </a:p>
          <a:p>
            <a:r>
              <a:rPr lang="it-IT" sz="2400" dirty="0"/>
              <a:t>Il</a:t>
            </a:r>
            <a:r>
              <a:rPr lang="it-IT" sz="2400" b="1" dirty="0"/>
              <a:t> gruppo</a:t>
            </a:r>
            <a:r>
              <a:rPr lang="it-IT" sz="2400" dirty="0"/>
              <a:t> è il “luogo relazionale” normale dove proporre e vivere questa esperienza, senza nulla togliere ad altri momenti personali certamente importanti, come, ad esempio, la direzione spirituale. </a:t>
            </a:r>
          </a:p>
          <a:p>
            <a:r>
              <a:rPr lang="it-IT" sz="2600" dirty="0"/>
              <a:t>Lo stile</a:t>
            </a:r>
            <a:r>
              <a:rPr lang="it-IT" sz="2600" b="1" dirty="0"/>
              <a:t> </a:t>
            </a:r>
            <a:r>
              <a:rPr lang="it-IT" sz="2600" dirty="0"/>
              <a:t>degli incontri permetta a ciascuno di sentirsi accolto, stimato e aiutato ad entrare in comunione-comunicazione con gli altri. </a:t>
            </a:r>
          </a:p>
          <a:p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17100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68501" y="624110"/>
            <a:ext cx="9536111" cy="62049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it-IT" dirty="0" smtClean="0">
                <a:solidFill>
                  <a:srgbClr val="002060"/>
                </a:solidFill>
              </a:rPr>
              <a:t>T E M P I</a:t>
            </a:r>
            <a:endParaRPr lang="it-IT" dirty="0">
              <a:solidFill>
                <a:srgbClr val="002060"/>
              </a:solidFill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501" y="1244600"/>
            <a:ext cx="5930899" cy="4667250"/>
          </a:xfrm>
        </p:spPr>
      </p:pic>
      <p:sp>
        <p:nvSpPr>
          <p:cNvPr id="5" name="CasellaDiTesto 4"/>
          <p:cNvSpPr txBox="1"/>
          <p:nvPr/>
        </p:nvSpPr>
        <p:spPr>
          <a:xfrm>
            <a:off x="7848600" y="1244600"/>
            <a:ext cx="3656012" cy="4667250"/>
          </a:xfrm>
          <a:prstGeom prst="rect">
            <a:avLst/>
          </a:prstGeom>
          <a:solidFill>
            <a:srgbClr val="679E2A"/>
          </a:solidFill>
        </p:spPr>
        <p:txBody>
          <a:bodyPr wrap="square" rtlCol="0">
            <a:spAutoFit/>
          </a:bodyPr>
          <a:lstStyle/>
          <a:p>
            <a:r>
              <a:rPr lang="it-IT" sz="2200" dirty="0">
                <a:solidFill>
                  <a:schemeClr val="tx1">
                    <a:lumMod val="95000"/>
                  </a:schemeClr>
                </a:solidFill>
              </a:rPr>
              <a:t>Il contesto temporale in cui inserire il percorso sia l’</a:t>
            </a:r>
            <a:r>
              <a:rPr lang="it-IT" sz="2200" b="1" dirty="0">
                <a:solidFill>
                  <a:schemeClr val="tx1">
                    <a:lumMod val="95000"/>
                  </a:schemeClr>
                </a:solidFill>
              </a:rPr>
              <a:t>Anno Liturgico, </a:t>
            </a:r>
            <a:r>
              <a:rPr lang="it-IT" sz="2200" dirty="0">
                <a:solidFill>
                  <a:schemeClr val="tx1">
                    <a:lumMod val="95000"/>
                  </a:schemeClr>
                </a:solidFill>
              </a:rPr>
              <a:t>normale cammino di fede della comunità cristiana e di ogni singolo credente. </a:t>
            </a:r>
            <a:endParaRPr lang="it-IT" sz="2200" dirty="0" smtClean="0">
              <a:solidFill>
                <a:schemeClr val="tx1">
                  <a:lumMod val="95000"/>
                </a:schemeClr>
              </a:solidFill>
            </a:endParaRPr>
          </a:p>
          <a:p>
            <a:endParaRPr lang="it-IT" sz="2200" dirty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it-IT" sz="2200" dirty="0">
                <a:solidFill>
                  <a:schemeClr val="tx1">
                    <a:lumMod val="95000"/>
                  </a:schemeClr>
                </a:solidFill>
              </a:rPr>
              <a:t>Il tempo minimo richiesto è quello che va </a:t>
            </a:r>
            <a:r>
              <a:rPr lang="it-IT" sz="2200" b="1" dirty="0">
                <a:solidFill>
                  <a:schemeClr val="tx1">
                    <a:lumMod val="95000"/>
                  </a:schemeClr>
                </a:solidFill>
              </a:rPr>
              <a:t>dall’inizio dell’Avvento a Pentecoste,</a:t>
            </a:r>
            <a:r>
              <a:rPr lang="it-IT" sz="2200" dirty="0">
                <a:solidFill>
                  <a:schemeClr val="tx1">
                    <a:lumMod val="95000"/>
                  </a:schemeClr>
                </a:solidFill>
              </a:rPr>
              <a:t> con una cadenza degli incontri almeno quindicinale.</a:t>
            </a:r>
          </a:p>
        </p:txBody>
      </p:sp>
    </p:spTree>
    <p:extLst>
      <p:ext uri="{BB962C8B-B14F-4D97-AF65-F5344CB8AC3E}">
        <p14:creationId xmlns:p14="http://schemas.microsoft.com/office/powerpoint/2010/main" val="597608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1290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it-IT" dirty="0" smtClean="0">
                <a:solidFill>
                  <a:srgbClr val="C00000"/>
                </a:solidFill>
              </a:rPr>
              <a:t>C O N T E N U T I</a:t>
            </a:r>
            <a:endParaRPr lang="it-IT" dirty="0">
              <a:solidFill>
                <a:srgbClr val="C00000"/>
              </a:solidFill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5" y="1295400"/>
            <a:ext cx="5141815" cy="4493538"/>
          </a:xfrm>
        </p:spPr>
      </p:pic>
      <p:sp>
        <p:nvSpPr>
          <p:cNvPr id="5" name="CasellaDiTesto 4"/>
          <p:cNvSpPr txBox="1"/>
          <p:nvPr/>
        </p:nvSpPr>
        <p:spPr>
          <a:xfrm>
            <a:off x="7683146" y="1295400"/>
            <a:ext cx="3821466" cy="44935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2200" dirty="0">
                <a:solidFill>
                  <a:srgbClr val="C00000"/>
                </a:solidFill>
              </a:rPr>
              <a:t>E</a:t>
            </a:r>
            <a:r>
              <a:rPr lang="it-IT" sz="2200" dirty="0" smtClean="0">
                <a:solidFill>
                  <a:srgbClr val="C00000"/>
                </a:solidFill>
              </a:rPr>
              <a:t>’ essenziale </a:t>
            </a:r>
            <a:r>
              <a:rPr lang="it-IT" sz="2200" dirty="0">
                <a:solidFill>
                  <a:srgbClr val="C00000"/>
                </a:solidFill>
              </a:rPr>
              <a:t>la </a:t>
            </a:r>
            <a:r>
              <a:rPr lang="it-IT" sz="2200" b="1" dirty="0">
                <a:solidFill>
                  <a:srgbClr val="C00000"/>
                </a:solidFill>
              </a:rPr>
              <a:t>centralità della figura di</a:t>
            </a:r>
            <a:r>
              <a:rPr lang="it-IT" sz="2200" dirty="0">
                <a:solidFill>
                  <a:srgbClr val="C00000"/>
                </a:solidFill>
              </a:rPr>
              <a:t> </a:t>
            </a:r>
            <a:r>
              <a:rPr lang="it-IT" sz="2200" b="1" dirty="0">
                <a:solidFill>
                  <a:srgbClr val="C00000"/>
                </a:solidFill>
              </a:rPr>
              <a:t>Gesù Cristo </a:t>
            </a:r>
            <a:r>
              <a:rPr lang="it-IT" sz="2200" dirty="0">
                <a:solidFill>
                  <a:srgbClr val="C00000"/>
                </a:solidFill>
              </a:rPr>
              <a:t>e dell’</a:t>
            </a:r>
            <a:r>
              <a:rPr lang="it-IT" sz="2200" b="1" dirty="0">
                <a:solidFill>
                  <a:srgbClr val="C00000"/>
                </a:solidFill>
              </a:rPr>
              <a:t>annuncio evangelico</a:t>
            </a:r>
            <a:r>
              <a:rPr lang="it-IT" sz="2200" dirty="0">
                <a:solidFill>
                  <a:srgbClr val="C00000"/>
                </a:solidFill>
              </a:rPr>
              <a:t>. </a:t>
            </a:r>
            <a:endParaRPr lang="it-IT" sz="2200" dirty="0" smtClean="0">
              <a:solidFill>
                <a:srgbClr val="C00000"/>
              </a:solidFill>
            </a:endParaRPr>
          </a:p>
          <a:p>
            <a:endParaRPr lang="it-IT" sz="2200" dirty="0"/>
          </a:p>
          <a:p>
            <a:r>
              <a:rPr lang="it-IT" sz="2200" dirty="0">
                <a:solidFill>
                  <a:srgbClr val="C00000"/>
                </a:solidFill>
              </a:rPr>
              <a:t>Spesso i partecipanti vengono da esperienze personali di allontanamento dalla Chiesa e sentono il bisogno di </a:t>
            </a:r>
            <a:r>
              <a:rPr lang="it-IT" sz="2200" dirty="0" smtClean="0">
                <a:solidFill>
                  <a:srgbClr val="C00000"/>
                </a:solidFill>
              </a:rPr>
              <a:t>riscoprire</a:t>
            </a:r>
          </a:p>
          <a:p>
            <a:pPr algn="ctr"/>
            <a:r>
              <a:rPr lang="it-IT" sz="2200" dirty="0" smtClean="0">
                <a:solidFill>
                  <a:srgbClr val="C00000"/>
                </a:solidFill>
              </a:rPr>
              <a:t>il </a:t>
            </a:r>
            <a:r>
              <a:rPr lang="it-IT" sz="2200" dirty="0">
                <a:solidFill>
                  <a:srgbClr val="C00000"/>
                </a:solidFill>
              </a:rPr>
              <a:t>Signore Gesù </a:t>
            </a:r>
            <a:endParaRPr lang="it-IT" sz="2200" dirty="0" smtClean="0">
              <a:solidFill>
                <a:srgbClr val="C00000"/>
              </a:solidFill>
            </a:endParaRPr>
          </a:p>
          <a:p>
            <a:pPr algn="ctr"/>
            <a:r>
              <a:rPr lang="it-IT" sz="2200" dirty="0" smtClean="0">
                <a:solidFill>
                  <a:srgbClr val="C00000"/>
                </a:solidFill>
              </a:rPr>
              <a:t>come </a:t>
            </a:r>
            <a:r>
              <a:rPr lang="it-IT" sz="2200" dirty="0">
                <a:solidFill>
                  <a:srgbClr val="C00000"/>
                </a:solidFill>
              </a:rPr>
              <a:t>“bella notizia”.</a:t>
            </a:r>
          </a:p>
        </p:txBody>
      </p:sp>
    </p:spTree>
    <p:extLst>
      <p:ext uri="{BB962C8B-B14F-4D97-AF65-F5344CB8AC3E}">
        <p14:creationId xmlns:p14="http://schemas.microsoft.com/office/powerpoint/2010/main" val="1695322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81201" y="624110"/>
            <a:ext cx="9523412" cy="620490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it-IT" sz="2400" dirty="0">
                <a:solidFill>
                  <a:srgbClr val="00B050"/>
                </a:solidFill>
              </a:rPr>
              <a:t>È a partire dal Cristo che si comprendono </a:t>
            </a:r>
            <a:r>
              <a:rPr lang="it-IT" sz="2400" dirty="0" smtClean="0">
                <a:solidFill>
                  <a:srgbClr val="00B050"/>
                </a:solidFill>
              </a:rPr>
              <a:t>correttamente: </a:t>
            </a:r>
            <a:r>
              <a:rPr lang="it-IT" sz="2400" dirty="0">
                <a:solidFill>
                  <a:srgbClr val="00B050"/>
                </a:solidFill>
              </a:rPr>
              <a:t/>
            </a:r>
            <a:br>
              <a:rPr lang="it-IT" sz="2400" dirty="0">
                <a:solidFill>
                  <a:srgbClr val="00B050"/>
                </a:solidFill>
              </a:rPr>
            </a:br>
            <a:endParaRPr lang="it-IT" sz="2400" dirty="0">
              <a:solidFill>
                <a:srgbClr val="00B05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81201" y="1244600"/>
            <a:ext cx="9523412" cy="5016500"/>
          </a:xfrm>
          <a:solidFill>
            <a:schemeClr val="tx2">
              <a:lumMod val="25000"/>
            </a:schemeClr>
          </a:solidFill>
        </p:spPr>
        <p:txBody>
          <a:bodyPr>
            <a:noAutofit/>
          </a:bodyPr>
          <a:lstStyle/>
          <a:p>
            <a:r>
              <a:rPr lang="it-IT" sz="3000" dirty="0"/>
              <a:t>-  i contenuti della fede espressi nel </a:t>
            </a:r>
            <a:r>
              <a:rPr lang="it-IT" sz="3000" b="1" dirty="0"/>
              <a:t>Simbolo (Credo)</a:t>
            </a:r>
            <a:r>
              <a:rPr lang="it-IT" sz="3000" dirty="0"/>
              <a:t>; </a:t>
            </a:r>
          </a:p>
          <a:p>
            <a:r>
              <a:rPr lang="it-IT" sz="3000" dirty="0"/>
              <a:t>- la realtà della </a:t>
            </a:r>
            <a:r>
              <a:rPr lang="it-IT" sz="3000" b="1" dirty="0"/>
              <a:t>Chiesa</a:t>
            </a:r>
            <a:r>
              <a:rPr lang="it-IT" sz="3000" dirty="0"/>
              <a:t> come comunità in cui vivere e  condividere la fede;</a:t>
            </a:r>
          </a:p>
          <a:p>
            <a:r>
              <a:rPr lang="it-IT" sz="3000" dirty="0"/>
              <a:t>- il senso dei </a:t>
            </a:r>
            <a:r>
              <a:rPr lang="it-IT" sz="3000" b="1" dirty="0"/>
              <a:t>Sacramenti</a:t>
            </a:r>
            <a:r>
              <a:rPr lang="it-IT" sz="3000" dirty="0"/>
              <a:t> nella vita della Chiesa, e nella propria; </a:t>
            </a:r>
          </a:p>
          <a:p>
            <a:r>
              <a:rPr lang="it-IT" sz="3000" dirty="0"/>
              <a:t>- l’importanza della preghiera di cui il </a:t>
            </a:r>
            <a:r>
              <a:rPr lang="it-IT" sz="3000" b="1" dirty="0"/>
              <a:t>Padre nostro</a:t>
            </a:r>
            <a:r>
              <a:rPr lang="it-IT" sz="3000" dirty="0"/>
              <a:t> è il punto di riferimento; </a:t>
            </a:r>
          </a:p>
          <a:p>
            <a:r>
              <a:rPr lang="it-IT" sz="3000" dirty="0"/>
              <a:t>- la </a:t>
            </a:r>
            <a:r>
              <a:rPr lang="it-IT" sz="3000" b="1" dirty="0"/>
              <a:t>Morale</a:t>
            </a:r>
            <a:r>
              <a:rPr lang="it-IT" sz="3000" dirty="0"/>
              <a:t> cristiana. </a:t>
            </a:r>
          </a:p>
          <a:p>
            <a:endParaRPr lang="it-IT" sz="3000" dirty="0"/>
          </a:p>
        </p:txBody>
      </p:sp>
    </p:spTree>
    <p:extLst>
      <p:ext uri="{BB962C8B-B14F-4D97-AF65-F5344CB8AC3E}">
        <p14:creationId xmlns:p14="http://schemas.microsoft.com/office/powerpoint/2010/main" val="256140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9001" y="624110"/>
            <a:ext cx="9345612" cy="645890"/>
          </a:xfrm>
          <a:solidFill>
            <a:schemeClr val="accent5">
              <a:lumMod val="50000"/>
            </a:schemeClr>
          </a:solidFill>
        </p:spPr>
        <p:txBody>
          <a:bodyPr/>
          <a:lstStyle/>
          <a:p>
            <a:pPr algn="ctr"/>
            <a:r>
              <a:rPr lang="it-IT" dirty="0" smtClean="0"/>
              <a:t>L E  F O N T 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59000" y="1270000"/>
            <a:ext cx="9345612" cy="5016500"/>
          </a:xfrm>
        </p:spPr>
        <p:txBody>
          <a:bodyPr>
            <a:normAutofit lnSpcReduction="10000"/>
          </a:bodyPr>
          <a:lstStyle/>
          <a:p>
            <a:r>
              <a:rPr lang="it-IT" sz="2900" dirty="0"/>
              <a:t>Fonte a cui attingere principalmente è </a:t>
            </a:r>
            <a:endParaRPr lang="it-IT" sz="2900" dirty="0" smtClean="0"/>
          </a:p>
          <a:p>
            <a:r>
              <a:rPr lang="it-IT" sz="2900" dirty="0" smtClean="0">
                <a:solidFill>
                  <a:srgbClr val="00B050"/>
                </a:solidFill>
              </a:rPr>
              <a:t>la </a:t>
            </a:r>
            <a:r>
              <a:rPr lang="it-IT" sz="2900" b="1" dirty="0">
                <a:solidFill>
                  <a:srgbClr val="00B050"/>
                </a:solidFill>
              </a:rPr>
              <a:t>Sacra Scrittura</a:t>
            </a:r>
            <a:r>
              <a:rPr lang="it-IT" sz="2900" dirty="0">
                <a:solidFill>
                  <a:srgbClr val="00B050"/>
                </a:solidFill>
              </a:rPr>
              <a:t>, in particolare il </a:t>
            </a:r>
            <a:r>
              <a:rPr lang="it-IT" sz="2900" b="1" dirty="0">
                <a:solidFill>
                  <a:srgbClr val="00B050"/>
                </a:solidFill>
              </a:rPr>
              <a:t>Vangelo</a:t>
            </a:r>
            <a:r>
              <a:rPr lang="it-IT" sz="2900" dirty="0">
                <a:solidFill>
                  <a:srgbClr val="00B050"/>
                </a:solidFill>
              </a:rPr>
              <a:t> proposto dalla Chiesa lungo il cammino dell’anno liturgico. </a:t>
            </a:r>
          </a:p>
          <a:p>
            <a:r>
              <a:rPr lang="it-IT" sz="2900" dirty="0"/>
              <a:t>Altra fonte è il </a:t>
            </a:r>
            <a:r>
              <a:rPr lang="it-IT" sz="2900" u="sng" dirty="0"/>
              <a:t>Magistero della Chiesa</a:t>
            </a:r>
            <a:r>
              <a:rPr lang="it-IT" sz="2900" dirty="0"/>
              <a:t>, espresso dai </a:t>
            </a:r>
            <a:endParaRPr lang="it-IT" sz="2900" dirty="0" smtClean="0"/>
          </a:p>
          <a:p>
            <a:r>
              <a:rPr lang="it-IT" sz="2900" b="1" dirty="0" smtClean="0">
                <a:solidFill>
                  <a:srgbClr val="FF0000"/>
                </a:solidFill>
              </a:rPr>
              <a:t>Documenti </a:t>
            </a:r>
            <a:r>
              <a:rPr lang="it-IT" sz="2900" b="1" dirty="0">
                <a:solidFill>
                  <a:srgbClr val="FF0000"/>
                </a:solidFill>
              </a:rPr>
              <a:t>conciliari, </a:t>
            </a:r>
            <a:endParaRPr lang="it-IT" sz="2900" b="1" dirty="0" smtClean="0">
              <a:solidFill>
                <a:srgbClr val="FF0000"/>
              </a:solidFill>
            </a:endParaRPr>
          </a:p>
          <a:p>
            <a:r>
              <a:rPr lang="it-IT" sz="2900" b="1" dirty="0" smtClean="0">
                <a:solidFill>
                  <a:srgbClr val="FFFF00"/>
                </a:solidFill>
              </a:rPr>
              <a:t>il </a:t>
            </a:r>
            <a:r>
              <a:rPr lang="it-IT" sz="2900" b="1" dirty="0">
                <a:solidFill>
                  <a:srgbClr val="FFFF00"/>
                </a:solidFill>
              </a:rPr>
              <a:t>Catechismo della Chiesa cattolica, </a:t>
            </a:r>
            <a:endParaRPr lang="it-IT" sz="2900" b="1" dirty="0" smtClean="0">
              <a:solidFill>
                <a:srgbClr val="FFFF00"/>
              </a:solidFill>
            </a:endParaRPr>
          </a:p>
          <a:p>
            <a:r>
              <a:rPr lang="it-IT" sz="2900" b="1" dirty="0" smtClean="0">
                <a:solidFill>
                  <a:srgbClr val="00B0F0"/>
                </a:solidFill>
              </a:rPr>
              <a:t>il </a:t>
            </a:r>
            <a:r>
              <a:rPr lang="it-IT" sz="2900" b="1" dirty="0">
                <a:solidFill>
                  <a:srgbClr val="00B0F0"/>
                </a:solidFill>
              </a:rPr>
              <a:t>Catechismo degli adulti</a:t>
            </a:r>
            <a:r>
              <a:rPr lang="it-IT" sz="2900" dirty="0">
                <a:solidFill>
                  <a:srgbClr val="00B0F0"/>
                </a:solidFill>
              </a:rPr>
              <a:t>,</a:t>
            </a:r>
            <a:r>
              <a:rPr lang="it-IT" sz="2900" dirty="0"/>
              <a:t> nonché </a:t>
            </a:r>
            <a:endParaRPr lang="it-IT" sz="2900" dirty="0" smtClean="0"/>
          </a:p>
          <a:p>
            <a:r>
              <a:rPr lang="it-IT" sz="2900" dirty="0" smtClean="0">
                <a:solidFill>
                  <a:srgbClr val="FFC000"/>
                </a:solidFill>
              </a:rPr>
              <a:t>le </a:t>
            </a:r>
            <a:r>
              <a:rPr lang="it-IT" sz="2900" b="1" dirty="0">
                <a:solidFill>
                  <a:srgbClr val="FFC000"/>
                </a:solidFill>
              </a:rPr>
              <a:t>Costituzioni del</a:t>
            </a:r>
            <a:r>
              <a:rPr lang="it-IT" sz="2900" dirty="0">
                <a:solidFill>
                  <a:srgbClr val="FFC000"/>
                </a:solidFill>
              </a:rPr>
              <a:t> </a:t>
            </a:r>
            <a:r>
              <a:rPr lang="it-IT" sz="2900" b="1" dirty="0">
                <a:solidFill>
                  <a:srgbClr val="FFC000"/>
                </a:solidFill>
              </a:rPr>
              <a:t>Sinodo Diocesano Udinese V.</a:t>
            </a:r>
            <a:r>
              <a:rPr lang="it-IT" sz="2900" dirty="0">
                <a:solidFill>
                  <a:srgbClr val="FFC000"/>
                </a:solidFill>
              </a:rPr>
              <a:t> </a:t>
            </a:r>
          </a:p>
          <a:p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2241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06601" y="624110"/>
            <a:ext cx="9498012" cy="53159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L A   L I T U R G I 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006600" y="1155700"/>
            <a:ext cx="9498012" cy="5245100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it-IT" sz="2100" dirty="0"/>
              <a:t>La </a:t>
            </a:r>
            <a:r>
              <a:rPr lang="it-IT" sz="2100" b="1" dirty="0"/>
              <a:t>dimensione liturgica </a:t>
            </a:r>
            <a:r>
              <a:rPr lang="it-IT" sz="2100" dirty="0"/>
              <a:t>è costitutiva del percorso crismale.</a:t>
            </a:r>
          </a:p>
          <a:p>
            <a:r>
              <a:rPr lang="it-IT" sz="2100" dirty="0"/>
              <a:t>Prima tappa significativa è la </a:t>
            </a:r>
            <a:r>
              <a:rPr lang="it-IT" sz="2100" b="1" dirty="0"/>
              <a:t>presentazione dei Cresimandi alla comunità</a:t>
            </a:r>
            <a:r>
              <a:rPr lang="it-IT" sz="2100" dirty="0"/>
              <a:t>. Tenendo conto delle particolari situazioni la comunità è quella di appartenenza o di riferimento, oppure il centro </a:t>
            </a:r>
            <a:r>
              <a:rPr lang="it-IT" sz="2100" dirty="0" err="1"/>
              <a:t>foraniale</a:t>
            </a:r>
            <a:r>
              <a:rPr lang="it-IT" sz="2100" dirty="0"/>
              <a:t>.</a:t>
            </a:r>
          </a:p>
          <a:p>
            <a:r>
              <a:rPr lang="it-IT" sz="2100" dirty="0"/>
              <a:t>Un secondo momento celebrativo con la comunità è la </a:t>
            </a:r>
            <a:r>
              <a:rPr lang="it-IT" sz="2100" b="1" dirty="0"/>
              <a:t>Consegna</a:t>
            </a:r>
            <a:r>
              <a:rPr lang="it-IT" sz="2100" dirty="0"/>
              <a:t> </a:t>
            </a:r>
            <a:r>
              <a:rPr lang="it-IT" sz="2100" b="1" dirty="0"/>
              <a:t>del Simbolo, </a:t>
            </a:r>
            <a:r>
              <a:rPr lang="it-IT" sz="2100" dirty="0"/>
              <a:t>normalmente nella quarta domenica di quaresima.</a:t>
            </a:r>
          </a:p>
          <a:p>
            <a:r>
              <a:rPr lang="it-IT" sz="2100" dirty="0"/>
              <a:t>Va favorita anche la partecipazione a incontri di </a:t>
            </a:r>
            <a:r>
              <a:rPr lang="it-IT" sz="2100" b="1" dirty="0"/>
              <a:t>preghiera</a:t>
            </a:r>
            <a:r>
              <a:rPr lang="it-IT" sz="2100" dirty="0"/>
              <a:t> con le comunità parrocchiali o </a:t>
            </a:r>
            <a:r>
              <a:rPr lang="it-IT" sz="2100" dirty="0" err="1"/>
              <a:t>foraniali</a:t>
            </a:r>
            <a:r>
              <a:rPr lang="it-IT" sz="2100" dirty="0"/>
              <a:t>, valorizzando soprattutto i “momenti forti” dell’Avvento-Natale, Quaresima-Pasqua.</a:t>
            </a:r>
          </a:p>
          <a:p>
            <a:r>
              <a:rPr lang="it-IT" sz="2100" dirty="0"/>
              <a:t>L’</a:t>
            </a:r>
            <a:r>
              <a:rPr lang="it-IT" sz="2100" b="1" dirty="0"/>
              <a:t>Eucaristia domenicale </a:t>
            </a:r>
            <a:r>
              <a:rPr lang="it-IT" sz="2100" dirty="0"/>
              <a:t>è il vero e insostituibile “luogo educante” alla sequela di Gesù Cristo e alla conseguente vita cristiana. </a:t>
            </a:r>
            <a:r>
              <a:rPr lang="it-IT" sz="2100" dirty="0" smtClean="0"/>
              <a:t> </a:t>
            </a:r>
          </a:p>
          <a:p>
            <a:r>
              <a:rPr lang="it-IT" sz="2100" b="1" dirty="0" smtClean="0"/>
              <a:t>Alla </a:t>
            </a:r>
            <a:r>
              <a:rPr lang="it-IT" sz="2100" b="1" dirty="0"/>
              <a:t>sua piena partecipazione deve essere orientato tutto il cammino formativo.</a:t>
            </a:r>
            <a:endParaRPr lang="it-IT" sz="21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2411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20901" y="624110"/>
            <a:ext cx="9383712" cy="569690"/>
          </a:xfrm>
          <a:solidFill>
            <a:schemeClr val="accent6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I L   I V   S A C R A M E N T 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20900" y="1193800"/>
            <a:ext cx="9383712" cy="5054600"/>
          </a:xfrm>
          <a:solidFill>
            <a:srgbClr val="7030A0"/>
          </a:solidFill>
        </p:spPr>
        <p:txBody>
          <a:bodyPr>
            <a:normAutofit/>
          </a:bodyPr>
          <a:lstStyle/>
          <a:p>
            <a:r>
              <a:rPr lang="it-IT" sz="2200" dirty="0"/>
              <a:t>Una particolare attenzione va data anche al </a:t>
            </a:r>
            <a:r>
              <a:rPr lang="it-IT" sz="2200" b="1" dirty="0"/>
              <a:t>sacramento della Riconciliazione-Penitenza</a:t>
            </a:r>
            <a:r>
              <a:rPr lang="it-IT" sz="2200" dirty="0"/>
              <a:t> che, con tutta probabilità, è stato completamente tralasciato. </a:t>
            </a:r>
            <a:endParaRPr lang="it-IT" sz="2200" dirty="0" smtClean="0"/>
          </a:p>
          <a:p>
            <a:r>
              <a:rPr lang="it-IT" sz="2200" dirty="0" smtClean="0"/>
              <a:t>E</a:t>
            </a:r>
            <a:r>
              <a:rPr lang="it-IT" sz="2200" dirty="0"/>
              <a:t>’ necessaria un’adeguata catechesi e una celebrazione all’</a:t>
            </a:r>
            <a:r>
              <a:rPr lang="it-IT" sz="2200" b="1" dirty="0"/>
              <a:t>interno del percorso</a:t>
            </a:r>
            <a:r>
              <a:rPr lang="it-IT" sz="2200" dirty="0"/>
              <a:t>. </a:t>
            </a:r>
            <a:endParaRPr lang="it-IT" sz="2200" dirty="0" smtClean="0"/>
          </a:p>
          <a:p>
            <a:r>
              <a:rPr lang="it-IT" sz="2200" dirty="0" smtClean="0"/>
              <a:t>In </a:t>
            </a:r>
            <a:r>
              <a:rPr lang="it-IT" sz="2200" dirty="0"/>
              <a:t>vista di ciò diventa estremamente importante una “direzione spirituale individuale”. </a:t>
            </a:r>
          </a:p>
          <a:p>
            <a:r>
              <a:rPr lang="it-IT" sz="2200" dirty="0"/>
              <a:t>Non si può ridurre il IV Sacramento ad un semplice “lasciapassare” per la Cresima: i Cresimandi devono essere aiutati a prendere coscienza </a:t>
            </a:r>
            <a:r>
              <a:rPr lang="it-IT" sz="2200" dirty="0" smtClean="0"/>
              <a:t>che</a:t>
            </a:r>
          </a:p>
          <a:p>
            <a:pPr algn="ctr"/>
            <a:r>
              <a:rPr lang="it-IT" sz="2200" b="1" dirty="0" smtClean="0"/>
              <a:t>Eucaristia </a:t>
            </a:r>
            <a:r>
              <a:rPr lang="it-IT" sz="2200" b="1" dirty="0"/>
              <a:t>e Riconciliazione sono i sacramenti </a:t>
            </a:r>
            <a:endParaRPr lang="it-IT" sz="2200" b="1" dirty="0" smtClean="0"/>
          </a:p>
          <a:p>
            <a:pPr algn="ctr"/>
            <a:r>
              <a:rPr lang="it-IT" sz="2200" b="1" dirty="0" smtClean="0"/>
              <a:t>che </a:t>
            </a:r>
            <a:r>
              <a:rPr lang="it-IT" sz="2200" b="1" dirty="0"/>
              <a:t>accompagnano e alimentano tutta la vita cristiana adulta.</a:t>
            </a:r>
            <a:r>
              <a:rPr lang="it-IT" sz="2200" dirty="0"/>
              <a:t>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5243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33190"/>
          </a:xfrm>
          <a:solidFill>
            <a:schemeClr val="tx2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APPARTENENZA ALLA CHIESA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89212" y="1257300"/>
            <a:ext cx="8915400" cy="4653922"/>
          </a:xfrm>
          <a:solidFill>
            <a:srgbClr val="00B050"/>
          </a:solidFill>
        </p:spPr>
        <p:txBody>
          <a:bodyPr/>
          <a:lstStyle/>
          <a:p>
            <a:r>
              <a:rPr lang="it-IT" sz="2100" dirty="0"/>
              <a:t>Tutto il cammino formativo dei cresimandi adulti porta a riscoprire il senso dell’appartenenza alla comunità cristiana e alla Chiesa.</a:t>
            </a:r>
          </a:p>
          <a:p>
            <a:r>
              <a:rPr lang="it-IT" sz="2100" dirty="0"/>
              <a:t>A tale scopo si propongono </a:t>
            </a:r>
            <a:r>
              <a:rPr lang="it-IT" sz="2100" b="1" dirty="0"/>
              <a:t>momenti di incontro all’insegna della festa</a:t>
            </a:r>
            <a:r>
              <a:rPr lang="it-IT" sz="2100" dirty="0"/>
              <a:t>, ed</a:t>
            </a:r>
            <a:r>
              <a:rPr lang="it-IT" sz="2100" b="1" dirty="0"/>
              <a:t> </a:t>
            </a:r>
            <a:r>
              <a:rPr lang="it-IT" sz="2100" dirty="0"/>
              <a:t>esperienze  di </a:t>
            </a:r>
            <a:r>
              <a:rPr lang="it-IT" sz="2100" b="1" dirty="0"/>
              <a:t>collaborazione in parrocchia</a:t>
            </a:r>
            <a:r>
              <a:rPr lang="it-IT" sz="2100" dirty="0"/>
              <a:t> e di</a:t>
            </a:r>
            <a:r>
              <a:rPr lang="it-IT" sz="2100" b="1" dirty="0"/>
              <a:t> solidarietà concreta sul territorio, </a:t>
            </a:r>
            <a:r>
              <a:rPr lang="it-IT" sz="2100" dirty="0"/>
              <a:t>valorizzando le realtà caritative esistenti e facendole interagire con il percorso.</a:t>
            </a:r>
          </a:p>
          <a:p>
            <a:pPr algn="ctr"/>
            <a:r>
              <a:rPr lang="it-IT" b="1" dirty="0"/>
              <a:t>INCONTRO CON L’ARCIVESCOVO</a:t>
            </a:r>
            <a:endParaRPr lang="it-IT" dirty="0"/>
          </a:p>
          <a:p>
            <a:r>
              <a:rPr lang="it-IT" sz="2200" dirty="0"/>
              <a:t> </a:t>
            </a:r>
            <a:r>
              <a:rPr lang="it-IT" sz="2200" dirty="0" smtClean="0"/>
              <a:t>Per </a:t>
            </a:r>
            <a:r>
              <a:rPr lang="it-IT" sz="2200" dirty="0"/>
              <a:t>esprimere l’unitarietà del percorso nella Chiesa diocesana, l’Arcivescovo incontra tutti i cresimandi adulti per un momento di conoscenza, di formazione e catechesi.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2596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27201" y="624110"/>
            <a:ext cx="9777412" cy="785590"/>
          </a:xfrm>
          <a:solidFill>
            <a:srgbClr val="663300"/>
          </a:solidFill>
        </p:spPr>
        <p:txBody>
          <a:bodyPr>
            <a:normAutofit/>
          </a:bodyPr>
          <a:lstStyle/>
          <a:p>
            <a:pPr algn="ctr"/>
            <a:r>
              <a:rPr lang="it-IT" b="1" dirty="0"/>
              <a:t>RITORNO ALLE </a:t>
            </a:r>
            <a:r>
              <a:rPr lang="it-IT" b="1" dirty="0" smtClean="0"/>
              <a:t>ORIGINI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00" y="1409700"/>
            <a:ext cx="6045200" cy="5016758"/>
          </a:xfrm>
        </p:spPr>
      </p:pic>
      <p:sp>
        <p:nvSpPr>
          <p:cNvPr id="5" name="CasellaDiTesto 4"/>
          <p:cNvSpPr txBox="1"/>
          <p:nvPr/>
        </p:nvSpPr>
        <p:spPr>
          <a:xfrm>
            <a:off x="7772400" y="1409700"/>
            <a:ext cx="3732213" cy="501675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2000" dirty="0"/>
              <a:t>Un pellegrinaggio ad </a:t>
            </a:r>
            <a:r>
              <a:rPr lang="it-IT" sz="2000" b="1" dirty="0"/>
              <a:t>Aquileia</a:t>
            </a:r>
            <a:r>
              <a:rPr lang="it-IT" sz="2000" dirty="0"/>
              <a:t> diventa significativo per la sua valenza catechistica: ritornare alle fonti della fede del nostro Friuli ci interroga sulla nostra fede oggi. </a:t>
            </a:r>
            <a:endParaRPr lang="it-IT" sz="2000" dirty="0" smtClean="0"/>
          </a:p>
          <a:p>
            <a:r>
              <a:rPr lang="it-IT" sz="2000" dirty="0" smtClean="0"/>
              <a:t>Il </a:t>
            </a:r>
            <a:r>
              <a:rPr lang="it-IT" sz="2000" dirty="0"/>
              <a:t>confronto con il cristianesimo aquileiese nell’espressione architettonica del complesso basilicale e nella contemplazione dei mosaici offre una sempre attuale catechesi dell’iniziazione cristiana.</a:t>
            </a:r>
          </a:p>
        </p:txBody>
      </p:sp>
    </p:spTree>
    <p:extLst>
      <p:ext uri="{BB962C8B-B14F-4D97-AF65-F5344CB8AC3E}">
        <p14:creationId xmlns:p14="http://schemas.microsoft.com/office/powerpoint/2010/main" val="35407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55800" y="624110"/>
            <a:ext cx="9548813" cy="633190"/>
          </a:xfrm>
          <a:solidFill>
            <a:srgbClr val="FF0000"/>
          </a:solidFill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C E L E B R A Z I O N E   C R I S M A L E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55800" y="1257300"/>
            <a:ext cx="9548812" cy="4653922"/>
          </a:xfrm>
          <a:solidFill>
            <a:schemeClr val="accent4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r>
              <a:rPr lang="it-IT" sz="2000" dirty="0"/>
              <a:t>“Ministro originario della Confermazione è il vescovo. E’ lui che normalmente conferisce il sacramento, perché più chiaro risulti il riferimento alla prima effusione dello Spirito Santo nel giorno di Pentecoste.”</a:t>
            </a:r>
          </a:p>
          <a:p>
            <a:r>
              <a:rPr lang="it-IT" sz="2000" dirty="0"/>
              <a:t>Di norma ci sia una celebrazione </a:t>
            </a:r>
            <a:r>
              <a:rPr lang="it-IT" sz="2000" dirty="0" err="1"/>
              <a:t>foraniale</a:t>
            </a:r>
            <a:r>
              <a:rPr lang="it-IT" sz="2000" dirty="0"/>
              <a:t> della Cresima riservata agli adulti. La specificità dell’età chiede attenzioni e senso celebrativo adeguati. E’ necessario dare la giusta dignità sacramentale a questo cammino, ripreso con serietà e impegno in età più avanzata.</a:t>
            </a:r>
          </a:p>
          <a:p>
            <a:r>
              <a:rPr lang="it-IT" sz="2000" dirty="0"/>
              <a:t>Si prevedano quindi </a:t>
            </a:r>
            <a:r>
              <a:rPr lang="it-IT" sz="2000" b="1" dirty="0"/>
              <a:t>celebrazioni </a:t>
            </a:r>
            <a:r>
              <a:rPr lang="it-IT" sz="2000" b="1" dirty="0" err="1"/>
              <a:t>foraniali</a:t>
            </a:r>
            <a:r>
              <a:rPr lang="it-IT" sz="2000" b="1" dirty="0"/>
              <a:t> </a:t>
            </a:r>
            <a:r>
              <a:rPr lang="it-IT" sz="2000" dirty="0"/>
              <a:t>esclusivamente per cresimandi adulti. </a:t>
            </a:r>
          </a:p>
          <a:p>
            <a:r>
              <a:rPr lang="it-IT" sz="2000" dirty="0"/>
              <a:t>La </a:t>
            </a:r>
            <a:r>
              <a:rPr lang="it-IT" sz="2000" b="1" dirty="0"/>
              <a:t>celebrazione della Confermazione</a:t>
            </a:r>
            <a:r>
              <a:rPr lang="it-IT" sz="2000" dirty="0"/>
              <a:t> sia collocata </a:t>
            </a:r>
            <a:r>
              <a:rPr lang="it-IT" sz="2000" b="1" dirty="0"/>
              <a:t>nel tempo pasquale</a:t>
            </a:r>
            <a:r>
              <a:rPr lang="it-IT" sz="2000" dirty="0"/>
              <a:t>; a </a:t>
            </a:r>
            <a:r>
              <a:rPr lang="it-IT" sz="2000" b="1" dirty="0"/>
              <a:t>Pentecoste</a:t>
            </a:r>
            <a:r>
              <a:rPr lang="it-IT" sz="2000" dirty="0"/>
              <a:t> l’Arcivescovo celebra la Cresima in cattedrale con i giovani-adulti della città e gli adulti battezzati nella Veglia Pasquale depongono la veste bianca.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1014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44701" y="624110"/>
            <a:ext cx="9459912" cy="658590"/>
          </a:xfrm>
          <a:solidFill>
            <a:srgbClr val="00B050"/>
          </a:solidFill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S  U  S  </a:t>
            </a:r>
            <a:r>
              <a:rPr lang="it-IT" b="1" dirty="0" err="1" smtClean="0"/>
              <a:t>S</a:t>
            </a:r>
            <a:r>
              <a:rPr lang="it-IT" b="1" dirty="0" smtClean="0"/>
              <a:t>  I  D  I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701" y="1282699"/>
            <a:ext cx="3924299" cy="4708981"/>
          </a:xfrm>
        </p:spPr>
      </p:pic>
      <p:sp>
        <p:nvSpPr>
          <p:cNvPr id="5" name="CasellaDiTesto 4"/>
          <p:cNvSpPr txBox="1"/>
          <p:nvPr/>
        </p:nvSpPr>
        <p:spPr>
          <a:xfrm>
            <a:off x="5969000" y="1282700"/>
            <a:ext cx="5535613" cy="470898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it-IT" sz="2500" dirty="0"/>
              <a:t>A partire dal 2005 il Servizio diocesano per il Catecumenato ha predisposto un</a:t>
            </a:r>
            <a:r>
              <a:rPr lang="it-IT" sz="2500" b="1" dirty="0"/>
              <a:t> sussidio catechistico</a:t>
            </a:r>
            <a:r>
              <a:rPr lang="it-IT" sz="2500" dirty="0"/>
              <a:t> e uno </a:t>
            </a:r>
            <a:r>
              <a:rPr lang="it-IT" sz="2500" b="1" dirty="0"/>
              <a:t>liturgico: </a:t>
            </a:r>
            <a:r>
              <a:rPr lang="it-IT" sz="2500" b="1" i="1" dirty="0"/>
              <a:t>“Diventare cristiani nella comunità”</a:t>
            </a:r>
            <a:r>
              <a:rPr lang="it-IT" sz="2500" dirty="0"/>
              <a:t>. </a:t>
            </a:r>
            <a:endParaRPr lang="it-IT" sz="2500" dirty="0" smtClean="0"/>
          </a:p>
          <a:p>
            <a:endParaRPr lang="it-IT" sz="2500" dirty="0"/>
          </a:p>
          <a:p>
            <a:r>
              <a:rPr lang="it-IT" sz="2500" dirty="0"/>
              <a:t>Le </a:t>
            </a:r>
            <a:r>
              <a:rPr lang="it-IT" sz="2500" b="1" dirty="0"/>
              <a:t>schede catechistiche</a:t>
            </a:r>
            <a:r>
              <a:rPr lang="it-IT" sz="2500" dirty="0"/>
              <a:t> preparate per i catecumeni adulti, opportunamente adattate, risultano estremamente utili anche per i Cresimandi adulti. </a:t>
            </a:r>
          </a:p>
        </p:txBody>
      </p:sp>
    </p:spTree>
    <p:extLst>
      <p:ext uri="{BB962C8B-B14F-4D97-AF65-F5344CB8AC3E}">
        <p14:creationId xmlns:p14="http://schemas.microsoft.com/office/powerpoint/2010/main" val="2901215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41501" y="624109"/>
            <a:ext cx="9663112" cy="785587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it-IT" b="1" dirty="0"/>
              <a:t>S  U  S  </a:t>
            </a:r>
            <a:r>
              <a:rPr lang="it-IT" b="1" dirty="0" err="1"/>
              <a:t>S</a:t>
            </a:r>
            <a:r>
              <a:rPr lang="it-IT" b="1" dirty="0"/>
              <a:t>  I  D  I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501" y="1409698"/>
            <a:ext cx="3784599" cy="4847481"/>
          </a:xfrm>
        </p:spPr>
      </p:pic>
      <p:sp>
        <p:nvSpPr>
          <p:cNvPr id="5" name="CasellaDiTesto 4"/>
          <p:cNvSpPr txBox="1"/>
          <p:nvPr/>
        </p:nvSpPr>
        <p:spPr>
          <a:xfrm>
            <a:off x="5626100" y="1409699"/>
            <a:ext cx="5878513" cy="484748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it-IT" sz="2300" dirty="0"/>
              <a:t>Il </a:t>
            </a:r>
            <a:r>
              <a:rPr lang="it-IT" sz="2300" b="1" dirty="0"/>
              <a:t>sussidio liturgico</a:t>
            </a:r>
            <a:r>
              <a:rPr lang="it-IT" sz="2300" dirty="0"/>
              <a:t>, predisposto sulla base delle indicazioni del Rito per la Iniziazione cristiana degli adulti (RICA), offre i testi  per le celebrazioni previste per il completamento dell’iniziazione </a:t>
            </a:r>
            <a:r>
              <a:rPr lang="it-IT" sz="2300"/>
              <a:t>cristiana</a:t>
            </a:r>
            <a:r>
              <a:rPr lang="it-IT" sz="2300" smtClean="0"/>
              <a:t>.</a:t>
            </a:r>
          </a:p>
          <a:p>
            <a:r>
              <a:rPr lang="it-IT" sz="2300" dirty="0" smtClean="0"/>
              <a:t>Nulla </a:t>
            </a:r>
            <a:r>
              <a:rPr lang="it-IT" sz="2300" dirty="0"/>
              <a:t>vieta, tuttavia, che ogni realtà </a:t>
            </a:r>
            <a:r>
              <a:rPr lang="it-IT" sz="2300" dirty="0" err="1"/>
              <a:t>foraniale</a:t>
            </a:r>
            <a:r>
              <a:rPr lang="it-IT" sz="2300" dirty="0"/>
              <a:t> utilizzi le </a:t>
            </a:r>
            <a:r>
              <a:rPr lang="it-IT" sz="2300" dirty="0" err="1"/>
              <a:t>sussidiazioni</a:t>
            </a:r>
            <a:r>
              <a:rPr lang="it-IT" sz="2300" dirty="0"/>
              <a:t> che ritiene maggiormente utili al percorso programmato</a:t>
            </a:r>
            <a:r>
              <a:rPr lang="it-IT" sz="2300" dirty="0" smtClean="0"/>
              <a:t>.</a:t>
            </a:r>
          </a:p>
          <a:p>
            <a:endParaRPr lang="it-IT" sz="2300" dirty="0"/>
          </a:p>
          <a:p>
            <a:r>
              <a:rPr lang="it-IT" sz="2000" dirty="0"/>
              <a:t>Vedi </a:t>
            </a:r>
            <a:r>
              <a:rPr lang="it-IT" sz="2000" dirty="0" smtClean="0"/>
              <a:t> in</a:t>
            </a:r>
            <a:r>
              <a:rPr lang="it-IT" sz="2000" dirty="0"/>
              <a:t>:  </a:t>
            </a:r>
            <a:r>
              <a:rPr lang="it-IT" sz="2000" b="1" u="sng" dirty="0">
                <a:solidFill>
                  <a:schemeClr val="bg2">
                    <a:lumMod val="50000"/>
                  </a:schemeClr>
                </a:solidFill>
                <a:hlinkClick r:id="rId3"/>
              </a:rPr>
              <a:t>http://www.catecumenatoudine.it</a:t>
            </a:r>
            <a:endParaRPr lang="it-IT" sz="2000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it-IT" dirty="0"/>
              <a:t> </a:t>
            </a:r>
          </a:p>
          <a:p>
            <a:r>
              <a:rPr lang="it-IT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3190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0" y="114300"/>
            <a:ext cx="5486400" cy="558800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ctr"/>
            <a:r>
              <a:rPr lang="it-IT" sz="2000" b="1" dirty="0" smtClean="0">
                <a:solidFill>
                  <a:schemeClr val="bg1"/>
                </a:solidFill>
              </a:rPr>
              <a:t>VERSO LA PIENA MATURITA’ IN CRISTO</a:t>
            </a:r>
            <a:endParaRPr lang="it-IT" sz="2000" b="1" dirty="0">
              <a:solidFill>
                <a:schemeClr val="bg1"/>
              </a:solidFill>
            </a:endParaRP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0" y="673100"/>
            <a:ext cx="5486400" cy="6025723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4254500" y="1155701"/>
            <a:ext cx="488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 </a:t>
            </a:r>
            <a:r>
              <a:rPr lang="it-IT" dirty="0"/>
              <a:t>ARCIDIOCESI DI UDINE</a:t>
            </a:r>
          </a:p>
          <a:p>
            <a:r>
              <a:rPr lang="it-IT" dirty="0"/>
              <a:t>Servizio per il Catecumenato degli Adulti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254500" y="5689600"/>
            <a:ext cx="4889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 </a:t>
            </a:r>
            <a:r>
              <a:rPr lang="it-IT" b="1" i="1" dirty="0"/>
              <a:t>Orientamenti per il completamento </a:t>
            </a:r>
            <a:endParaRPr lang="it-IT" dirty="0"/>
          </a:p>
          <a:p>
            <a:pPr algn="ctr"/>
            <a:r>
              <a:rPr lang="it-IT" b="1" i="1" dirty="0"/>
              <a:t>dell’iniziazione cristiana in età adulta </a:t>
            </a:r>
            <a:endParaRPr lang="it-IT" dirty="0"/>
          </a:p>
          <a:p>
            <a:pPr algn="ctr"/>
            <a:r>
              <a:rPr lang="it-IT" dirty="0"/>
              <a:t> </a:t>
            </a:r>
            <a:r>
              <a:rPr lang="it-IT" b="1" dirty="0"/>
              <a:t>Nota Pastorale </a:t>
            </a:r>
            <a:r>
              <a:rPr lang="it-IT" dirty="0"/>
              <a:t></a:t>
            </a:r>
          </a:p>
        </p:txBody>
      </p:sp>
    </p:spTree>
    <p:extLst>
      <p:ext uri="{BB962C8B-B14F-4D97-AF65-F5344CB8AC3E}">
        <p14:creationId xmlns:p14="http://schemas.microsoft.com/office/powerpoint/2010/main" val="20543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</p:bldLst>
  </p:timing>
</p:sld>
</file>

<file path=ppt/theme/theme1.xml><?xml version="1.0" encoding="utf-8"?>
<a:theme xmlns:a="http://schemas.openxmlformats.org/drawingml/2006/main" name="Filo">
  <a:themeElements>
    <a:clrScheme name="Wisp">
      <a:dk1>
        <a:sysClr val="windowText" lastClr="000000"/>
      </a:dk1>
      <a:lt1>
        <a:sysClr val="window" lastClr="FFFFFF"/>
      </a:lt1>
      <a:dk2>
        <a:srgbClr val="2C333A"/>
      </a:dk2>
      <a:lt2>
        <a:srgbClr val="D6ECED"/>
      </a:lt2>
      <a:accent1>
        <a:srgbClr val="DE32DE"/>
      </a:accent1>
      <a:accent2>
        <a:srgbClr val="F42B8A"/>
      </a:accent2>
      <a:accent3>
        <a:srgbClr val="349FE7"/>
      </a:accent3>
      <a:accent4>
        <a:srgbClr val="565FF8"/>
      </a:accent4>
      <a:accent5>
        <a:srgbClr val="876BE7"/>
      </a:accent5>
      <a:accent6>
        <a:srgbClr val="F268C2"/>
      </a:accent6>
      <a:hlink>
        <a:srgbClr val="F55CF9"/>
      </a:hlink>
      <a:folHlink>
        <a:srgbClr val="E8A0EE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127</TotalTime>
  <Words>1349</Words>
  <Application>Microsoft Office PowerPoint</Application>
  <PresentationFormat>Widescreen</PresentationFormat>
  <Paragraphs>104</Paragraphs>
  <Slides>19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3" baseType="lpstr">
      <vt:lpstr>Arial</vt:lpstr>
      <vt:lpstr>Century Gothic</vt:lpstr>
      <vt:lpstr>Wingdings 3</vt:lpstr>
      <vt:lpstr>Filo</vt:lpstr>
      <vt:lpstr>VERSO LA PIENA MATURITA’ IN CRISTO</vt:lpstr>
      <vt:lpstr>VERSO LA PIENA MATURITA’ IN CRISTO</vt:lpstr>
      <vt:lpstr>VANGELO, UNICA SPERANZA PER L’UOMO</vt:lpstr>
      <vt:lpstr>CONTESTO PASTORALE </vt:lpstr>
      <vt:lpstr>A C C O M P A G N A T O R I</vt:lpstr>
      <vt:lpstr>PADRINO – MADRINA – COMUNITA’</vt:lpstr>
      <vt:lpstr>C O N D I Z I O N I</vt:lpstr>
      <vt:lpstr>T E M P I</vt:lpstr>
      <vt:lpstr>C O N T E N U T I</vt:lpstr>
      <vt:lpstr>È a partire dal Cristo che si comprendono correttamente:  </vt:lpstr>
      <vt:lpstr>L E  F O N T I</vt:lpstr>
      <vt:lpstr>L A   L I T U R G I A</vt:lpstr>
      <vt:lpstr>I L   I V   S A C R A M E N T O</vt:lpstr>
      <vt:lpstr>APPARTENENZA ALLA CHIESA</vt:lpstr>
      <vt:lpstr>RITORNO ALLE ORIGINI</vt:lpstr>
      <vt:lpstr>C E L E B R A Z I O N E   C R I S M A L E </vt:lpstr>
      <vt:lpstr>S  U  S  S  I  D  I </vt:lpstr>
      <vt:lpstr>S  U  S  S  I  D  I </vt:lpstr>
      <vt:lpstr>VERSO LA PIENA MATURITA’ IN CRISTO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VERSO LA PIENA MATURITA’ IN CRISTO</dc:title>
  <dc:creator>Francesco</dc:creator>
  <cp:lastModifiedBy>Francesco</cp:lastModifiedBy>
  <cp:revision>22</cp:revision>
  <dcterms:created xsi:type="dcterms:W3CDTF">2019-03-29T10:03:36Z</dcterms:created>
  <dcterms:modified xsi:type="dcterms:W3CDTF">2019-04-26T09:21:08Z</dcterms:modified>
</cp:coreProperties>
</file>