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9144000" cy="6858000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7965EE-716B-4F0E-98EE-5D806F621233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3BE2C7D-95D3-4AA7-ADF6-C67F6160F9E2}" type="slidenum">
              <a:t>‹N›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79AB09-2861-482F-9D0E-2C32FC9DD6A5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9860A4-196D-4A92-A091-EC535B82AD9C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F023AC6-09BF-4CC9-A42E-2BAEC81AD2DC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325445-868A-463A-B996-7F0D149628FF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307EA82-79D1-4791-A9D8-204C76ADD726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7ADE3E-2FE0-4320-8A5F-CF4C29890CC3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19C1294-B476-4761-A09E-641FA0728407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1FCBEF-F09A-47B1-8067-349A29A72640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50DBDA7-6075-4B0B-9438-F634F2631077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181EDB-4BDF-4899-A499-085A37C8CC61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572498F-5601-4DC0-88E0-6730F1F4F19D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CE3A227-E29C-466E-930E-735C5DEB242A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532DD26-F2CD-42EA-B888-B5D667D434E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83208F0-254E-482A-B9FC-7BB11A6A9B1D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19E2D6A-A994-400C-9F7A-A8F39280FFD5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BDCE71E-2273-4C2F-9034-5C4B671BCABE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B99FE5B-8963-4FF6-A1AD-F954D5C9153D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027B344-2CC9-40E7-8E5E-D15F7EB1F017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3813BF0-2D03-4AF8-9A15-009D7A50F512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56AAD07-F890-4ECE-8262-A04762EAC6D1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24DF7F9-F428-40A3-872F-A6592A001496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4400" b="0" strike="noStrike" spc="-1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787D7DF-224B-4E98-B1E7-C9B6CC172237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it-IT" sz="1800" b="0" strike="noStrike" spc="-1">
                <a:latin typeface="Arial"/>
              </a:rPr>
              <a:t>Fai clic per modificare il formato del testo del titolo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Settimo livello struttura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latin typeface="Arial"/>
              </a:rPr>
              <a:t>Settimo livello struttura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1CC0F39-4F0D-4C4F-B0B8-DBDDE926B08C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it-IT" sz="1400" b="0" strike="noStrike" spc="-1">
                <a:latin typeface="Times New Roman"/>
              </a:defRPr>
            </a:lvl1pPr>
          </a:lstStyle>
          <a:p>
            <a:r>
              <a:rPr lang="it-IT" sz="1400" b="0" strike="noStrike" spc="-1">
                <a:latin typeface="Times New Roman"/>
              </a:rPr>
              <a:t>&lt;data/ora&gt;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it-IT" sz="1800" b="0" strike="noStrike" spc="-1">
                <a:latin typeface="Arial"/>
              </a:rPr>
              <a:t>Fai clic per modificare il formato del testo del titolo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EA14455-995E-4D77-8F53-1771C0422D6B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it-IT" sz="1400" b="0" strike="noStrike" spc="-1">
                <a:latin typeface="Times New Roman"/>
              </a:defRPr>
            </a:lvl1pPr>
          </a:lstStyle>
          <a:p>
            <a:r>
              <a:rPr lang="it-IT" sz="1400" b="0" strike="noStrike" spc="-1">
                <a:latin typeface="Times New Roman"/>
              </a:rPr>
              <a:t>&lt;data/ora&gt;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395640" y="260640"/>
            <a:ext cx="8228880" cy="114228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Calibri"/>
              </a:rPr>
              <a:t>SCUOLA COMUNITA’ NORMATIVA</a:t>
            </a:r>
            <a:endParaRPr lang="it-IT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Legge n.477/1973</a:t>
            </a:r>
            <a:endParaRPr lang="it-IT" sz="2800" b="0" strike="noStrike" spc="-1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strike="noStrike" spc="-1" dirty="0">
                <a:solidFill>
                  <a:srgbClr val="FF0000"/>
                </a:solidFill>
                <a:latin typeface="Calibri"/>
              </a:rPr>
              <a:t>Organi Collegiali</a:t>
            </a:r>
            <a:endParaRPr lang="it-IT" sz="1800" b="0" strike="noStrike" spc="-1" dirty="0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</a:rPr>
              <a:t>https://www.gazzettaufficiale.it/eli/id/1973/08/16/073U0477/sg</a:t>
            </a:r>
            <a:endParaRPr lang="it-IT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Dpr n.416/1974 art.1</a:t>
            </a:r>
            <a:endParaRPr lang="it-IT" sz="2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Dlgs n.297/1994 TU</a:t>
            </a:r>
            <a:endParaRPr lang="it-IT" sz="2800" b="0" strike="noStrike" spc="-1" dirty="0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</a:rPr>
              <a:t>art.3</a:t>
            </a:r>
            <a:endParaRPr lang="it-IT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</a:rPr>
              <a:t>“…</a:t>
            </a:r>
            <a:r>
              <a:rPr lang="it-IT" sz="1800" b="0" strike="noStrike" spc="-1" dirty="0">
                <a:solidFill>
                  <a:srgbClr val="FF0000"/>
                </a:solidFill>
                <a:latin typeface="Calibri"/>
              </a:rPr>
              <a:t>comunità</a:t>
            </a:r>
            <a:r>
              <a:rPr lang="it-IT" sz="1800" b="0" strike="noStrike" spc="-1" dirty="0">
                <a:solidFill>
                  <a:srgbClr val="000000"/>
                </a:solidFill>
                <a:latin typeface="Calibri"/>
              </a:rPr>
              <a:t> che interagisce con la più vasta comunità sociale e civica”</a:t>
            </a:r>
            <a:endParaRPr lang="it-IT" sz="18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it-IT" sz="2800" b="0" strike="noStrike" spc="-1" dirty="0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Legge 107/2015 (Buona scuola)</a:t>
            </a:r>
            <a:endParaRPr lang="it-IT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000000"/>
                </a:solidFill>
                <a:latin typeface="Calibri"/>
              </a:rPr>
              <a:t>Predilige il termine “ISTITUZIONE”</a:t>
            </a:r>
            <a:endParaRPr lang="it-IT" sz="1600" b="0" strike="noStrike" spc="-1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it-IT" sz="1600" b="0" strike="noStrike" spc="-1">
                <a:solidFill>
                  <a:srgbClr val="000000"/>
                </a:solidFill>
                <a:latin typeface="Calibri"/>
              </a:rPr>
              <a:t>La parola</a:t>
            </a:r>
            <a:r>
              <a:rPr lang="it-IT" sz="1600" b="0" strike="noStrike" spc="-1">
                <a:solidFill>
                  <a:srgbClr val="FF0000"/>
                </a:solidFill>
                <a:latin typeface="Calibri"/>
              </a:rPr>
              <a:t> comunità ricorre</a:t>
            </a:r>
            <a:r>
              <a:rPr lang="it-IT" sz="1600" b="0" strike="noStrike" spc="-1">
                <a:solidFill>
                  <a:srgbClr val="000000"/>
                </a:solidFill>
                <a:latin typeface="Calibri"/>
              </a:rPr>
              <a:t> 6 volte</a:t>
            </a:r>
            <a:endParaRPr lang="it-IT" sz="1600" b="0" strike="noStrike" spc="-1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endParaRPr lang="it-IT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603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 dirty="0">
                <a:solidFill>
                  <a:srgbClr val="000000"/>
                </a:solidFill>
                <a:latin typeface="Calibri"/>
              </a:rPr>
              <a:t>Dpr 416/1974 art.1</a:t>
            </a:r>
            <a:br>
              <a:rPr sz="4400" dirty="0"/>
            </a:br>
            <a:r>
              <a:rPr lang="it-IT" sz="2200" b="0" strike="noStrike" spc="-1" dirty="0">
                <a:solidFill>
                  <a:srgbClr val="444444"/>
                </a:solidFill>
                <a:latin typeface="Arial Unicode MS"/>
              </a:rPr>
              <a:t> Art. 1 - Organi collegiali</a:t>
            </a:r>
            <a:br>
              <a:rPr sz="2200" dirty="0"/>
            </a:b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 Al fine di realizzare</a:t>
            </a:r>
            <a:r>
              <a:rPr lang="it-IT" sz="2200" b="0" strike="noStrike" spc="-1" dirty="0">
                <a:solidFill>
                  <a:srgbClr val="444444"/>
                </a:solidFill>
                <a:latin typeface="Arial Unicode MS"/>
              </a:rPr>
              <a:t>, nel rispetto degli ordinamenti della scuola, dello Stato e delle competenze e delle </a:t>
            </a:r>
            <a:r>
              <a:rPr lang="it-IT" sz="2200" b="0" strike="noStrike" spc="-1" dirty="0" err="1">
                <a:solidFill>
                  <a:srgbClr val="444444"/>
                </a:solidFill>
                <a:latin typeface="Arial Unicode MS"/>
              </a:rPr>
              <a:t>responsabilita'</a:t>
            </a:r>
            <a:r>
              <a:rPr lang="it-IT" sz="2200" b="0" strike="noStrike" spc="-1" dirty="0">
                <a:solidFill>
                  <a:srgbClr val="444444"/>
                </a:solidFill>
                <a:latin typeface="Arial Unicode MS"/>
              </a:rPr>
              <a:t> proprie del personale ispettivo, direttivo e docente, </a:t>
            </a: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la partecipazione </a:t>
            </a:r>
            <a:r>
              <a:rPr lang="it-IT" sz="2200" b="0" strike="noStrike" spc="-1" dirty="0">
                <a:solidFill>
                  <a:srgbClr val="444444"/>
                </a:solidFill>
                <a:latin typeface="Arial Unicode MS"/>
              </a:rPr>
              <a:t>nella gestione della </a:t>
            </a: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scuola dando ad essa il carattere di una </a:t>
            </a:r>
            <a:r>
              <a:rPr lang="it-IT" sz="2200" b="1" strike="noStrike" spc="-1" dirty="0" err="1">
                <a:solidFill>
                  <a:srgbClr val="444444"/>
                </a:solidFill>
                <a:latin typeface="Arial Unicode MS"/>
              </a:rPr>
              <a:t>comunita'</a:t>
            </a: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 che interagisce con la </a:t>
            </a:r>
            <a:r>
              <a:rPr lang="it-IT" sz="2200" b="1" strike="noStrike" spc="-1" dirty="0" err="1">
                <a:solidFill>
                  <a:srgbClr val="444444"/>
                </a:solidFill>
                <a:latin typeface="Arial Unicode MS"/>
              </a:rPr>
              <a:t>piu'</a:t>
            </a: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 vasta </a:t>
            </a:r>
            <a:r>
              <a:rPr lang="it-IT" sz="2200" b="1" strike="noStrike" spc="-1" dirty="0" err="1">
                <a:solidFill>
                  <a:srgbClr val="444444"/>
                </a:solidFill>
                <a:latin typeface="Arial Unicode MS"/>
              </a:rPr>
              <a:t>comunita'</a:t>
            </a:r>
            <a:r>
              <a:rPr lang="it-IT" sz="2200" b="1" strike="noStrike" spc="-1" dirty="0">
                <a:solidFill>
                  <a:srgbClr val="444444"/>
                </a:solidFill>
                <a:latin typeface="Arial Unicode MS"/>
              </a:rPr>
              <a:t> sociale e civica</a:t>
            </a:r>
            <a:r>
              <a:rPr lang="it-IT" sz="2200" b="0" strike="noStrike" spc="-1" dirty="0">
                <a:solidFill>
                  <a:srgbClr val="444444"/>
                </a:solidFill>
                <a:latin typeface="Arial Unicode MS"/>
              </a:rPr>
              <a:t>, sono istituiti, a livello di circolo, di istituto, distrettuale, provinciale e nazionale, gli organi collegiali di cui agli articoli successivi.</a:t>
            </a:r>
            <a:r>
              <a:rPr lang="it-IT" sz="22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br>
              <a:rPr sz="2200" dirty="0"/>
            </a:br>
            <a:endParaRPr lang="it-IT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171</Words>
  <Application>Microsoft Office PowerPoint</Application>
  <PresentationFormat>Presentazione su schermo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</vt:i4>
      </vt:variant>
    </vt:vector>
  </HeadingPairs>
  <TitlesOfParts>
    <vt:vector size="10" baseType="lpstr">
      <vt:lpstr>Arial</vt:lpstr>
      <vt:lpstr>Arial Unicode MS</vt:lpstr>
      <vt:lpstr>Calibri</vt:lpstr>
      <vt:lpstr>Symbol</vt:lpstr>
      <vt:lpstr>Times New Roman</vt:lpstr>
      <vt:lpstr>Wingdings</vt:lpstr>
      <vt:lpstr>Office Theme</vt:lpstr>
      <vt:lpstr>Office Theme</vt:lpstr>
      <vt:lpstr>SCUOLA COMUNITA’ NORMATIVA</vt:lpstr>
      <vt:lpstr>Dpr 416/1974 art.1  Art. 1 - Organi collegiali  Al fine di realizzare, nel rispetto degli ordinamenti della scuola, dello Stato e delle competenze e delle responsabilita' proprie del personale ispettivo, direttivo e docente, la partecipazione nella gestione della scuola dando ad essa il carattere di una comunita' che interagisce con la piu' vasta comunita' sociale e civica, sono istituiti, a livello di circolo, di istituto, distrettuale, provinciale e nazionale, gli organi collegiali di cui agli articoli successivi.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SCUOLA COMUNITA’ NORMATIVA</dc:title>
  <dc:subject/>
  <dc:creator>Ufficio Scuola</dc:creator>
  <dc:description/>
  <cp:lastModifiedBy>issr</cp:lastModifiedBy>
  <cp:revision>28</cp:revision>
  <dcterms:created xsi:type="dcterms:W3CDTF">2018-07-10T09:17:37Z</dcterms:created>
  <dcterms:modified xsi:type="dcterms:W3CDTF">2024-10-02T17:59:56Z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Presentazione su schermo (4:3)</vt:lpwstr>
  </property>
  <property fmtid="{D5CDD505-2E9C-101B-9397-08002B2CF9AE}" pid="3" name="Slides">
    <vt:i4>2</vt:i4>
  </property>
</Properties>
</file>